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257" r:id="rId2"/>
    <p:sldId id="264" r:id="rId3"/>
    <p:sldId id="259" r:id="rId4"/>
    <p:sldId id="278" r:id="rId5"/>
    <p:sldId id="279" r:id="rId6"/>
    <p:sldId id="280" r:id="rId7"/>
    <p:sldId id="281" r:id="rId8"/>
    <p:sldId id="304" r:id="rId9"/>
    <p:sldId id="300" r:id="rId10"/>
    <p:sldId id="282" r:id="rId11"/>
    <p:sldId id="283" r:id="rId12"/>
    <p:sldId id="285" r:id="rId13"/>
    <p:sldId id="287" r:id="rId14"/>
    <p:sldId id="286" r:id="rId15"/>
    <p:sldId id="288" r:id="rId16"/>
    <p:sldId id="289" r:id="rId17"/>
    <p:sldId id="290" r:id="rId18"/>
    <p:sldId id="305" r:id="rId19"/>
    <p:sldId id="292" r:id="rId20"/>
    <p:sldId id="291" r:id="rId21"/>
    <p:sldId id="293" r:id="rId22"/>
    <p:sldId id="306" r:id="rId23"/>
    <p:sldId id="295" r:id="rId24"/>
    <p:sldId id="301" r:id="rId25"/>
    <p:sldId id="294" r:id="rId26"/>
    <p:sldId id="309" r:id="rId27"/>
    <p:sldId id="303" r:id="rId28"/>
    <p:sldId id="298" r:id="rId29"/>
    <p:sldId id="299" r:id="rId30"/>
    <p:sldId id="308" r:id="rId31"/>
    <p:sldId id="307" r:id="rId32"/>
    <p:sldId id="265" r:id="rId33"/>
    <p:sldId id="260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7" r:id="rId42"/>
    <p:sldId id="310" r:id="rId43"/>
    <p:sldId id="311" r:id="rId44"/>
    <p:sldId id="312" r:id="rId45"/>
    <p:sldId id="313" r:id="rId46"/>
    <p:sldId id="314" r:id="rId47"/>
    <p:sldId id="315" r:id="rId48"/>
    <p:sldId id="316" r:id="rId49"/>
  </p:sldIdLst>
  <p:sldSz cx="9144000" cy="5715000" type="screen16x10"/>
  <p:notesSz cx="6805613" cy="9944100"/>
  <p:defaultTextStyle>
    <a:defPPr>
      <a:defRPr lang="pt-BR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646"/>
    <a:srgbClr val="404040"/>
    <a:srgbClr val="FE9824"/>
    <a:srgbClr val="65A5A1"/>
    <a:srgbClr val="28934C"/>
    <a:srgbClr val="1BB1A6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4" autoAdjust="0"/>
    <p:restoredTop sz="94660"/>
  </p:normalViewPr>
  <p:slideViewPr>
    <p:cSldViewPr snapToGrid="0">
      <p:cViewPr varScale="1">
        <p:scale>
          <a:sx n="89" d="100"/>
          <a:sy n="89" d="100"/>
        </p:scale>
        <p:origin x="7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926BD457-DB4D-4783-9C37-8EC173161671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8931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8931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1ABF0DCE-3E73-44BF-9A80-C38D893559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19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46C5D510-BFA0-439E-B979-387F590D62BC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3013"/>
            <a:ext cx="53673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90"/>
          </a:xfrm>
          <a:prstGeom prst="rect">
            <a:avLst/>
          </a:prstGeom>
        </p:spPr>
        <p:txBody>
          <a:bodyPr vert="horz" lIns="92309" tIns="46154" rIns="92309" bIns="46154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8931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8931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144D475A-F89E-4BFB-8FB5-C2670BF8952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424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716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0008" indent="-28846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859" indent="-23077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5402" indent="-23077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6945" indent="-23077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8489" indent="-2307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0032" indent="-2307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1576" indent="-2307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23119" indent="-2307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AD77E73-CC67-467A-9A10-4EFB041F447B}" type="slidenum">
              <a:rPr lang="pt-BR" altLang="pt-BR"/>
              <a:pPr/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9705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19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8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19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11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027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40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264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2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315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914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37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DE2C6-914B-4D06-A420-AD5D766C7AE0}" type="datetimeFigureOut">
              <a:rPr lang="pt-BR" smtClean="0"/>
              <a:t>14/11/2017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608C9-BAD6-4EFF-8A22-18E5FFD563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36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7275"/>
            <a:ext cx="91440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265113"/>
            <a:ext cx="1128712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4" y="265113"/>
            <a:ext cx="2943932" cy="215242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125" y="5081269"/>
            <a:ext cx="1100387" cy="48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2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91886"/>
            <a:ext cx="7413977" cy="6325342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4533900" y="1"/>
            <a:ext cx="4610100" cy="5715000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554775" y="2237239"/>
            <a:ext cx="47641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IMPACTOS DA REFORMA SOBRE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 AMBIENTE DE NEGÓCIOS</a:t>
            </a:r>
            <a:endParaRPr lang="pt-BR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19" y="4968071"/>
            <a:ext cx="1174345" cy="51727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554775" y="3024482"/>
            <a:ext cx="42229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Sylvia Lorena T. de Sousa</a:t>
            </a:r>
          </a:p>
          <a:p>
            <a:pPr>
              <a:spcAft>
                <a:spcPts val="600"/>
              </a:spcAft>
            </a:pPr>
            <a:r>
              <a:rPr lang="pt-BR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Gerente-Executiva de Relações do Trabalho da CNI</a:t>
            </a:r>
            <a:endParaRPr lang="pt-BR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>
            <a:off x="4648200" y="2986963"/>
            <a:ext cx="450783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36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11" name="CaixaDeTexto 4"/>
          <p:cNvSpPr txBox="1">
            <a:spLocks noChangeArrowheads="1"/>
          </p:cNvSpPr>
          <p:nvPr/>
        </p:nvSpPr>
        <p:spPr bwMode="auto">
          <a:xfrm>
            <a:off x="1762125" y="980980"/>
            <a:ext cx="5619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MODERNIZA</a:t>
            </a:r>
            <a:r>
              <a:rPr lang="en-US" altLang="pt-B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ÇÃO TRABALHISTA</a:t>
            </a:r>
            <a:endParaRPr lang="pt-BR" altLang="pt-BR" sz="1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997868" y="1470284"/>
            <a:ext cx="51482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  <a:cs typeface="Aharoni" pitchFamily="2" charset="-79"/>
              </a:rPr>
              <a:t>Lei n. 13.467/2017</a:t>
            </a:r>
          </a:p>
        </p:txBody>
      </p:sp>
      <p:cxnSp>
        <p:nvCxnSpPr>
          <p:cNvPr id="13" name="Conector reto 12"/>
          <p:cNvCxnSpPr/>
          <p:nvPr/>
        </p:nvCxnSpPr>
        <p:spPr>
          <a:xfrm flipH="1">
            <a:off x="3448844" y="1866525"/>
            <a:ext cx="2246313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2"/>
          <p:cNvGrpSpPr/>
          <p:nvPr/>
        </p:nvGrpSpPr>
        <p:grpSpPr>
          <a:xfrm>
            <a:off x="3400569" y="2781989"/>
            <a:ext cx="2342858" cy="1477328"/>
            <a:chOff x="3311015" y="2878622"/>
            <a:chExt cx="2342858" cy="1477328"/>
          </a:xfrm>
        </p:grpSpPr>
        <p:sp>
          <p:nvSpPr>
            <p:cNvPr id="18" name="CaixaDeTexto 2"/>
            <p:cNvSpPr txBox="1">
              <a:spLocks noChangeArrowheads="1"/>
            </p:cNvSpPr>
            <p:nvPr/>
          </p:nvSpPr>
          <p:spPr bwMode="auto">
            <a:xfrm>
              <a:off x="3311015" y="2878622"/>
              <a:ext cx="2342858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QUANDO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800" b="1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DEZEMBRO DE 2016</a:t>
              </a:r>
              <a:endParaRPr lang="pt-BR" altLang="pt-BR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Freeform 450"/>
            <p:cNvSpPr/>
            <p:nvPr/>
          </p:nvSpPr>
          <p:spPr>
            <a:xfrm>
              <a:off x="4248060" y="3342269"/>
              <a:ext cx="468767" cy="504567"/>
            </a:xfrm>
            <a:custGeom>
              <a:avLst/>
              <a:gdLst/>
              <a:ahLst/>
              <a:cxnLst/>
              <a:rect l="l" t="t" r="r" b="b"/>
              <a:pathLst>
                <a:path w="468766" h="504825">
                  <a:moveTo>
                    <a:pt x="117192" y="0"/>
                  </a:moveTo>
                  <a:lnTo>
                    <a:pt x="135221" y="0"/>
                  </a:lnTo>
                  <a:cubicBezTo>
                    <a:pt x="147617" y="0"/>
                    <a:pt x="158228" y="4413"/>
                    <a:pt x="167054" y="13240"/>
                  </a:cubicBezTo>
                  <a:cubicBezTo>
                    <a:pt x="175881" y="22067"/>
                    <a:pt x="180295" y="32679"/>
                    <a:pt x="180295" y="45074"/>
                  </a:cubicBezTo>
                  <a:lnTo>
                    <a:pt x="180295" y="72118"/>
                  </a:lnTo>
                  <a:lnTo>
                    <a:pt x="288471" y="72118"/>
                  </a:lnTo>
                  <a:lnTo>
                    <a:pt x="288471" y="45074"/>
                  </a:lnTo>
                  <a:cubicBezTo>
                    <a:pt x="288471" y="32679"/>
                    <a:pt x="292885" y="22067"/>
                    <a:pt x="301712" y="13240"/>
                  </a:cubicBezTo>
                  <a:cubicBezTo>
                    <a:pt x="310539" y="4413"/>
                    <a:pt x="321150" y="0"/>
                    <a:pt x="333545" y="0"/>
                  </a:cubicBezTo>
                  <a:lnTo>
                    <a:pt x="351574" y="0"/>
                  </a:lnTo>
                  <a:cubicBezTo>
                    <a:pt x="363970" y="0"/>
                    <a:pt x="374581" y="4413"/>
                    <a:pt x="383408" y="13240"/>
                  </a:cubicBezTo>
                  <a:cubicBezTo>
                    <a:pt x="392235" y="22067"/>
                    <a:pt x="396648" y="32679"/>
                    <a:pt x="396648" y="45074"/>
                  </a:cubicBezTo>
                  <a:lnTo>
                    <a:pt x="396648" y="72118"/>
                  </a:lnTo>
                  <a:lnTo>
                    <a:pt x="432707" y="72118"/>
                  </a:lnTo>
                  <a:cubicBezTo>
                    <a:pt x="442473" y="72118"/>
                    <a:pt x="450924" y="75686"/>
                    <a:pt x="458061" y="82823"/>
                  </a:cubicBezTo>
                  <a:cubicBezTo>
                    <a:pt x="465198" y="89960"/>
                    <a:pt x="468766" y="98411"/>
                    <a:pt x="468766" y="108177"/>
                  </a:cubicBezTo>
                  <a:lnTo>
                    <a:pt x="468766" y="468766"/>
                  </a:lnTo>
                  <a:cubicBezTo>
                    <a:pt x="468766" y="478532"/>
                    <a:pt x="465198" y="486983"/>
                    <a:pt x="458061" y="494120"/>
                  </a:cubicBezTo>
                  <a:cubicBezTo>
                    <a:pt x="450924" y="501257"/>
                    <a:pt x="442473" y="504825"/>
                    <a:pt x="432707" y="504825"/>
                  </a:cubicBezTo>
                  <a:lnTo>
                    <a:pt x="36059" y="504825"/>
                  </a:lnTo>
                  <a:cubicBezTo>
                    <a:pt x="26293" y="504825"/>
                    <a:pt x="17841" y="501257"/>
                    <a:pt x="10705" y="494120"/>
                  </a:cubicBezTo>
                  <a:cubicBezTo>
                    <a:pt x="3568" y="486983"/>
                    <a:pt x="0" y="478532"/>
                    <a:pt x="0" y="468766"/>
                  </a:cubicBezTo>
                  <a:lnTo>
                    <a:pt x="0" y="108177"/>
                  </a:lnTo>
                  <a:cubicBezTo>
                    <a:pt x="0" y="98411"/>
                    <a:pt x="3568" y="89960"/>
                    <a:pt x="10705" y="82823"/>
                  </a:cubicBezTo>
                  <a:cubicBezTo>
                    <a:pt x="17841" y="75686"/>
                    <a:pt x="26293" y="72118"/>
                    <a:pt x="36059" y="72118"/>
                  </a:cubicBezTo>
                  <a:lnTo>
                    <a:pt x="72118" y="72118"/>
                  </a:lnTo>
                  <a:lnTo>
                    <a:pt x="72118" y="45074"/>
                  </a:lnTo>
                  <a:cubicBezTo>
                    <a:pt x="72118" y="32679"/>
                    <a:pt x="76531" y="22067"/>
                    <a:pt x="85358" y="13240"/>
                  </a:cubicBezTo>
                  <a:cubicBezTo>
                    <a:pt x="94185" y="4413"/>
                    <a:pt x="104797" y="0"/>
                    <a:pt x="117192" y="0"/>
                  </a:cubicBezTo>
                  <a:close/>
                  <a:moveTo>
                    <a:pt x="117192" y="36059"/>
                  </a:moveTo>
                  <a:cubicBezTo>
                    <a:pt x="114750" y="36059"/>
                    <a:pt x="112637" y="36951"/>
                    <a:pt x="110853" y="38735"/>
                  </a:cubicBezTo>
                  <a:cubicBezTo>
                    <a:pt x="109069" y="40519"/>
                    <a:pt x="108177" y="42632"/>
                    <a:pt x="108177" y="45074"/>
                  </a:cubicBezTo>
                  <a:lnTo>
                    <a:pt x="108177" y="126206"/>
                  </a:lnTo>
                  <a:cubicBezTo>
                    <a:pt x="108177" y="128648"/>
                    <a:pt x="109069" y="130761"/>
                    <a:pt x="110853" y="132545"/>
                  </a:cubicBezTo>
                  <a:cubicBezTo>
                    <a:pt x="112637" y="134329"/>
                    <a:pt x="114750" y="135221"/>
                    <a:pt x="117192" y="135221"/>
                  </a:cubicBezTo>
                  <a:lnTo>
                    <a:pt x="135221" y="135221"/>
                  </a:lnTo>
                  <a:cubicBezTo>
                    <a:pt x="137663" y="135221"/>
                    <a:pt x="139775" y="134329"/>
                    <a:pt x="141559" y="132545"/>
                  </a:cubicBezTo>
                  <a:cubicBezTo>
                    <a:pt x="143344" y="130761"/>
                    <a:pt x="144236" y="128648"/>
                    <a:pt x="144236" y="126206"/>
                  </a:cubicBezTo>
                  <a:lnTo>
                    <a:pt x="144236" y="45074"/>
                  </a:lnTo>
                  <a:cubicBezTo>
                    <a:pt x="144236" y="42632"/>
                    <a:pt x="143344" y="40519"/>
                    <a:pt x="141559" y="38735"/>
                  </a:cubicBezTo>
                  <a:cubicBezTo>
                    <a:pt x="139775" y="36951"/>
                    <a:pt x="137663" y="36059"/>
                    <a:pt x="135221" y="36059"/>
                  </a:cubicBezTo>
                  <a:lnTo>
                    <a:pt x="117192" y="36059"/>
                  </a:lnTo>
                  <a:close/>
                  <a:moveTo>
                    <a:pt x="36059" y="180295"/>
                  </a:moveTo>
                  <a:lnTo>
                    <a:pt x="36059" y="261427"/>
                  </a:lnTo>
                  <a:lnTo>
                    <a:pt x="117192" y="261427"/>
                  </a:lnTo>
                  <a:lnTo>
                    <a:pt x="117192" y="180295"/>
                  </a:lnTo>
                  <a:lnTo>
                    <a:pt x="36059" y="180295"/>
                  </a:lnTo>
                  <a:close/>
                  <a:moveTo>
                    <a:pt x="135221" y="180295"/>
                  </a:moveTo>
                  <a:lnTo>
                    <a:pt x="135221" y="261427"/>
                  </a:lnTo>
                  <a:lnTo>
                    <a:pt x="225368" y="261427"/>
                  </a:lnTo>
                  <a:lnTo>
                    <a:pt x="225368" y="180295"/>
                  </a:lnTo>
                  <a:lnTo>
                    <a:pt x="135221" y="180295"/>
                  </a:lnTo>
                  <a:close/>
                  <a:moveTo>
                    <a:pt x="243398" y="180295"/>
                  </a:moveTo>
                  <a:lnTo>
                    <a:pt x="243398" y="261427"/>
                  </a:lnTo>
                  <a:lnTo>
                    <a:pt x="333545" y="261427"/>
                  </a:lnTo>
                  <a:lnTo>
                    <a:pt x="333545" y="180295"/>
                  </a:lnTo>
                  <a:lnTo>
                    <a:pt x="243398" y="180295"/>
                  </a:lnTo>
                  <a:close/>
                  <a:moveTo>
                    <a:pt x="351574" y="180295"/>
                  </a:moveTo>
                  <a:lnTo>
                    <a:pt x="351574" y="261427"/>
                  </a:lnTo>
                  <a:lnTo>
                    <a:pt x="432707" y="261427"/>
                  </a:lnTo>
                  <a:lnTo>
                    <a:pt x="432707" y="180295"/>
                  </a:lnTo>
                  <a:lnTo>
                    <a:pt x="351574" y="180295"/>
                  </a:lnTo>
                  <a:close/>
                  <a:moveTo>
                    <a:pt x="36059" y="279457"/>
                  </a:moveTo>
                  <a:lnTo>
                    <a:pt x="36059" y="369604"/>
                  </a:lnTo>
                  <a:lnTo>
                    <a:pt x="117192" y="369604"/>
                  </a:lnTo>
                  <a:lnTo>
                    <a:pt x="117192" y="279457"/>
                  </a:lnTo>
                  <a:lnTo>
                    <a:pt x="36059" y="279457"/>
                  </a:lnTo>
                  <a:close/>
                  <a:moveTo>
                    <a:pt x="135221" y="279457"/>
                  </a:moveTo>
                  <a:lnTo>
                    <a:pt x="135221" y="369604"/>
                  </a:lnTo>
                  <a:lnTo>
                    <a:pt x="225368" y="369604"/>
                  </a:lnTo>
                  <a:lnTo>
                    <a:pt x="225368" y="279457"/>
                  </a:lnTo>
                  <a:lnTo>
                    <a:pt x="135221" y="279457"/>
                  </a:lnTo>
                  <a:close/>
                  <a:moveTo>
                    <a:pt x="243398" y="279457"/>
                  </a:moveTo>
                  <a:lnTo>
                    <a:pt x="243398" y="369604"/>
                  </a:lnTo>
                  <a:lnTo>
                    <a:pt x="333545" y="369604"/>
                  </a:lnTo>
                  <a:lnTo>
                    <a:pt x="333545" y="279457"/>
                  </a:lnTo>
                  <a:lnTo>
                    <a:pt x="243398" y="279457"/>
                  </a:lnTo>
                  <a:close/>
                  <a:moveTo>
                    <a:pt x="351574" y="279457"/>
                  </a:moveTo>
                  <a:lnTo>
                    <a:pt x="351574" y="369604"/>
                  </a:lnTo>
                  <a:lnTo>
                    <a:pt x="432707" y="369604"/>
                  </a:lnTo>
                  <a:lnTo>
                    <a:pt x="432707" y="279457"/>
                  </a:lnTo>
                  <a:lnTo>
                    <a:pt x="351574" y="279457"/>
                  </a:lnTo>
                  <a:close/>
                  <a:moveTo>
                    <a:pt x="36059" y="387634"/>
                  </a:moveTo>
                  <a:lnTo>
                    <a:pt x="36059" y="468766"/>
                  </a:lnTo>
                  <a:lnTo>
                    <a:pt x="117192" y="468766"/>
                  </a:lnTo>
                  <a:lnTo>
                    <a:pt x="117192" y="387634"/>
                  </a:lnTo>
                  <a:lnTo>
                    <a:pt x="36059" y="387634"/>
                  </a:lnTo>
                  <a:close/>
                  <a:moveTo>
                    <a:pt x="135221" y="387634"/>
                  </a:moveTo>
                  <a:lnTo>
                    <a:pt x="135221" y="468766"/>
                  </a:lnTo>
                  <a:lnTo>
                    <a:pt x="225368" y="468766"/>
                  </a:lnTo>
                  <a:lnTo>
                    <a:pt x="225368" y="387634"/>
                  </a:lnTo>
                  <a:lnTo>
                    <a:pt x="135221" y="387634"/>
                  </a:lnTo>
                  <a:close/>
                  <a:moveTo>
                    <a:pt x="243398" y="387634"/>
                  </a:moveTo>
                  <a:lnTo>
                    <a:pt x="243398" y="468766"/>
                  </a:lnTo>
                  <a:lnTo>
                    <a:pt x="333545" y="468766"/>
                  </a:lnTo>
                  <a:lnTo>
                    <a:pt x="333545" y="387634"/>
                  </a:lnTo>
                  <a:lnTo>
                    <a:pt x="243398" y="387634"/>
                  </a:lnTo>
                  <a:close/>
                  <a:moveTo>
                    <a:pt x="351574" y="387634"/>
                  </a:moveTo>
                  <a:lnTo>
                    <a:pt x="351574" y="468766"/>
                  </a:lnTo>
                  <a:lnTo>
                    <a:pt x="432707" y="468766"/>
                  </a:lnTo>
                  <a:lnTo>
                    <a:pt x="432707" y="387634"/>
                  </a:lnTo>
                  <a:lnTo>
                    <a:pt x="351574" y="387634"/>
                  </a:lnTo>
                  <a:close/>
                  <a:moveTo>
                    <a:pt x="333545" y="36059"/>
                  </a:moveTo>
                  <a:cubicBezTo>
                    <a:pt x="331104" y="36059"/>
                    <a:pt x="328990" y="36951"/>
                    <a:pt x="327207" y="38735"/>
                  </a:cubicBezTo>
                  <a:cubicBezTo>
                    <a:pt x="325423" y="40519"/>
                    <a:pt x="324531" y="42632"/>
                    <a:pt x="324531" y="45074"/>
                  </a:cubicBezTo>
                  <a:lnTo>
                    <a:pt x="324531" y="126206"/>
                  </a:lnTo>
                  <a:cubicBezTo>
                    <a:pt x="324531" y="128648"/>
                    <a:pt x="325423" y="130761"/>
                    <a:pt x="327207" y="132545"/>
                  </a:cubicBezTo>
                  <a:cubicBezTo>
                    <a:pt x="328990" y="134329"/>
                    <a:pt x="331104" y="135221"/>
                    <a:pt x="333545" y="135221"/>
                  </a:cubicBezTo>
                  <a:lnTo>
                    <a:pt x="351574" y="135221"/>
                  </a:lnTo>
                  <a:cubicBezTo>
                    <a:pt x="354016" y="135221"/>
                    <a:pt x="356129" y="134329"/>
                    <a:pt x="357913" y="132545"/>
                  </a:cubicBezTo>
                  <a:cubicBezTo>
                    <a:pt x="359697" y="130761"/>
                    <a:pt x="360590" y="128648"/>
                    <a:pt x="360590" y="126206"/>
                  </a:cubicBezTo>
                  <a:lnTo>
                    <a:pt x="360590" y="45074"/>
                  </a:lnTo>
                  <a:cubicBezTo>
                    <a:pt x="360590" y="42632"/>
                    <a:pt x="359697" y="40519"/>
                    <a:pt x="357913" y="38735"/>
                  </a:cubicBezTo>
                  <a:cubicBezTo>
                    <a:pt x="356129" y="36951"/>
                    <a:pt x="354016" y="36059"/>
                    <a:pt x="351574" y="36059"/>
                  </a:cubicBezTo>
                  <a:lnTo>
                    <a:pt x="333545" y="36059"/>
                  </a:lnTo>
                  <a:close/>
                </a:path>
              </a:pathLst>
            </a:custGeom>
            <a:solidFill>
              <a:srgbClr val="91C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5963007" y="2781989"/>
            <a:ext cx="2812443" cy="1692771"/>
            <a:chOff x="5739907" y="2925839"/>
            <a:chExt cx="2812443" cy="1692771"/>
          </a:xfrm>
        </p:grpSpPr>
        <p:sp>
          <p:nvSpPr>
            <p:cNvPr id="17" name="CaixaDeTexto 2"/>
            <p:cNvSpPr txBox="1">
              <a:spLocks noChangeArrowheads="1"/>
            </p:cNvSpPr>
            <p:nvPr/>
          </p:nvSpPr>
          <p:spPr bwMode="auto">
            <a:xfrm>
              <a:off x="5739907" y="2925839"/>
              <a:ext cx="2812443" cy="1692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OBJETIVO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5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MODERNIZAR A LEGISLAÇÃO TRABALHISTA</a:t>
              </a:r>
              <a:endPara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Freeform 455"/>
            <p:cNvSpPr/>
            <p:nvPr/>
          </p:nvSpPr>
          <p:spPr>
            <a:xfrm>
              <a:off x="6911328" y="3424793"/>
              <a:ext cx="479559" cy="479419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rgbClr val="91C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727767" y="2782827"/>
            <a:ext cx="2090507" cy="1477328"/>
            <a:chOff x="504666" y="2956999"/>
            <a:chExt cx="2090507" cy="1477328"/>
          </a:xfrm>
        </p:grpSpPr>
        <p:sp>
          <p:nvSpPr>
            <p:cNvPr id="16" name="CaixaDeTexto 2"/>
            <p:cNvSpPr txBox="1">
              <a:spLocks noChangeArrowheads="1"/>
            </p:cNvSpPr>
            <p:nvPr/>
          </p:nvSpPr>
          <p:spPr bwMode="auto">
            <a:xfrm>
              <a:off x="504666" y="2956999"/>
              <a:ext cx="2090507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ORIGEM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8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PODER EXECUTIVO</a:t>
              </a:r>
              <a:endParaRPr lang="pt-BR" altLang="pt-BR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Freeform 400"/>
            <p:cNvSpPr/>
            <p:nvPr/>
          </p:nvSpPr>
          <p:spPr>
            <a:xfrm>
              <a:off x="1405683" y="3478582"/>
              <a:ext cx="288471" cy="432486"/>
            </a:xfrm>
            <a:custGeom>
              <a:avLst/>
              <a:gdLst/>
              <a:ahLst/>
              <a:cxnLst/>
              <a:rect l="l" t="t" r="r" b="b"/>
              <a:pathLst>
                <a:path w="288471" h="432707">
                  <a:moveTo>
                    <a:pt x="144235" y="0"/>
                  </a:moveTo>
                  <a:cubicBezTo>
                    <a:pt x="184051" y="0"/>
                    <a:pt x="218043" y="14086"/>
                    <a:pt x="246214" y="42256"/>
                  </a:cubicBezTo>
                  <a:cubicBezTo>
                    <a:pt x="274385" y="70428"/>
                    <a:pt x="288471" y="104420"/>
                    <a:pt x="288471" y="144236"/>
                  </a:cubicBezTo>
                  <a:cubicBezTo>
                    <a:pt x="288471" y="164707"/>
                    <a:pt x="285372" y="181515"/>
                    <a:pt x="279175" y="194662"/>
                  </a:cubicBezTo>
                  <a:lnTo>
                    <a:pt x="176632" y="412706"/>
                  </a:lnTo>
                  <a:cubicBezTo>
                    <a:pt x="173628" y="418903"/>
                    <a:pt x="169167" y="423786"/>
                    <a:pt x="163251" y="427355"/>
                  </a:cubicBezTo>
                  <a:cubicBezTo>
                    <a:pt x="157335" y="430923"/>
                    <a:pt x="150996" y="432707"/>
                    <a:pt x="144235" y="432707"/>
                  </a:cubicBezTo>
                  <a:cubicBezTo>
                    <a:pt x="137475" y="432707"/>
                    <a:pt x="131136" y="430923"/>
                    <a:pt x="125220" y="427355"/>
                  </a:cubicBezTo>
                  <a:cubicBezTo>
                    <a:pt x="119304" y="423786"/>
                    <a:pt x="114938" y="418903"/>
                    <a:pt x="112120" y="412706"/>
                  </a:cubicBezTo>
                  <a:lnTo>
                    <a:pt x="9297" y="194662"/>
                  </a:lnTo>
                  <a:cubicBezTo>
                    <a:pt x="3099" y="181515"/>
                    <a:pt x="0" y="164707"/>
                    <a:pt x="0" y="144236"/>
                  </a:cubicBezTo>
                  <a:cubicBezTo>
                    <a:pt x="0" y="104420"/>
                    <a:pt x="14085" y="70428"/>
                    <a:pt x="42256" y="42256"/>
                  </a:cubicBezTo>
                  <a:cubicBezTo>
                    <a:pt x="70427" y="14086"/>
                    <a:pt x="104421" y="0"/>
                    <a:pt x="144235" y="0"/>
                  </a:cubicBezTo>
                  <a:close/>
                  <a:moveTo>
                    <a:pt x="144235" y="72118"/>
                  </a:moveTo>
                  <a:cubicBezTo>
                    <a:pt x="124328" y="72118"/>
                    <a:pt x="107331" y="79161"/>
                    <a:pt x="93246" y="93246"/>
                  </a:cubicBezTo>
                  <a:cubicBezTo>
                    <a:pt x="79160" y="107332"/>
                    <a:pt x="72117" y="124328"/>
                    <a:pt x="72117" y="144236"/>
                  </a:cubicBezTo>
                  <a:cubicBezTo>
                    <a:pt x="72117" y="164143"/>
                    <a:pt x="79160" y="181140"/>
                    <a:pt x="93246" y="195225"/>
                  </a:cubicBezTo>
                  <a:cubicBezTo>
                    <a:pt x="107331" y="209311"/>
                    <a:pt x="124328" y="216353"/>
                    <a:pt x="144235" y="216353"/>
                  </a:cubicBezTo>
                  <a:cubicBezTo>
                    <a:pt x="164143" y="216353"/>
                    <a:pt x="181139" y="209311"/>
                    <a:pt x="195225" y="195225"/>
                  </a:cubicBezTo>
                  <a:cubicBezTo>
                    <a:pt x="209310" y="181140"/>
                    <a:pt x="216353" y="164143"/>
                    <a:pt x="216353" y="144236"/>
                  </a:cubicBezTo>
                  <a:cubicBezTo>
                    <a:pt x="216353" y="124328"/>
                    <a:pt x="209310" y="107332"/>
                    <a:pt x="195225" y="93246"/>
                  </a:cubicBezTo>
                  <a:cubicBezTo>
                    <a:pt x="181139" y="79161"/>
                    <a:pt x="164143" y="72118"/>
                    <a:pt x="144235" y="72118"/>
                  </a:cubicBezTo>
                  <a:close/>
                </a:path>
              </a:pathLst>
            </a:custGeom>
            <a:solidFill>
              <a:srgbClr val="91C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2" name="Retângulo 21"/>
          <p:cNvSpPr/>
          <p:nvPr/>
        </p:nvSpPr>
        <p:spPr>
          <a:xfrm>
            <a:off x="6052703" y="2552208"/>
            <a:ext cx="2633053" cy="1936890"/>
          </a:xfrm>
          <a:prstGeom prst="rect">
            <a:avLst/>
          </a:prstGeom>
          <a:noFill/>
          <a:ln w="158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3255472" y="2552208"/>
            <a:ext cx="2633053" cy="1936890"/>
          </a:xfrm>
          <a:prstGeom prst="rect">
            <a:avLst/>
          </a:prstGeom>
          <a:noFill/>
          <a:ln w="158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457616" y="2552208"/>
            <a:ext cx="2633053" cy="1936890"/>
          </a:xfrm>
          <a:prstGeom prst="rect">
            <a:avLst/>
          </a:prstGeom>
          <a:noFill/>
          <a:ln w="158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DO QUE ESTAMOS FALANDO?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4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o 35"/>
          <p:cNvGrpSpPr/>
          <p:nvPr/>
        </p:nvGrpSpPr>
        <p:grpSpPr>
          <a:xfrm flipH="1">
            <a:off x="495300" y="705476"/>
            <a:ext cx="1079643" cy="799009"/>
            <a:chOff x="2946544" y="3468257"/>
            <a:chExt cx="1079643" cy="799009"/>
          </a:xfrm>
        </p:grpSpPr>
        <p:grpSp>
          <p:nvGrpSpPr>
            <p:cNvPr id="37" name="Grupo 36"/>
            <p:cNvGrpSpPr/>
            <p:nvPr/>
          </p:nvGrpSpPr>
          <p:grpSpPr>
            <a:xfrm>
              <a:off x="2946544" y="3569082"/>
              <a:ext cx="886173" cy="698184"/>
              <a:chOff x="2946544" y="3740544"/>
              <a:chExt cx="886173" cy="698184"/>
            </a:xfrm>
          </p:grpSpPr>
          <p:sp>
            <p:nvSpPr>
              <p:cNvPr id="39" name="Elipse 38"/>
              <p:cNvSpPr/>
              <p:nvPr/>
            </p:nvSpPr>
            <p:spPr>
              <a:xfrm rot="7455049">
                <a:off x="3092352" y="3762453"/>
                <a:ext cx="676275" cy="6762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0" name="Retângulo 39"/>
              <p:cNvSpPr/>
              <p:nvPr/>
            </p:nvSpPr>
            <p:spPr>
              <a:xfrm>
                <a:off x="2946544" y="3740544"/>
                <a:ext cx="886173" cy="476477"/>
              </a:xfrm>
              <a:prstGeom prst="rect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38" name="Retângulo 37"/>
            <p:cNvSpPr/>
            <p:nvPr/>
          </p:nvSpPr>
          <p:spPr>
            <a:xfrm>
              <a:off x="3839830" y="3468257"/>
              <a:ext cx="186357" cy="795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341313" y="3238599"/>
            <a:ext cx="7267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  <a:latin typeface="Century Gothic" panose="020B0502020202020204" pitchFamily="34" charset="0"/>
              </a:rPr>
              <a:t>Audiências públicas: </a:t>
            </a:r>
            <a:r>
              <a:rPr lang="pt-BR" altLang="pt-BR" sz="200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17</a:t>
            </a:r>
            <a:endParaRPr lang="pt-BR" altLang="pt-BR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15" name="CaixaDeTexto 2"/>
          <p:cNvSpPr txBox="1">
            <a:spLocks noChangeArrowheads="1"/>
          </p:cNvSpPr>
          <p:nvPr/>
        </p:nvSpPr>
        <p:spPr bwMode="auto">
          <a:xfrm>
            <a:off x="341313" y="1641475"/>
            <a:ext cx="45227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Número: </a:t>
            </a:r>
            <a:r>
              <a:rPr lang="pt-BR" altLang="pt-BR" sz="20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PL n. 6787/2016</a:t>
            </a:r>
            <a:endParaRPr lang="pt-BR" alt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CaixaDeTexto 2"/>
          <p:cNvSpPr txBox="1">
            <a:spLocks noChangeArrowheads="1"/>
          </p:cNvSpPr>
          <p:nvPr/>
        </p:nvSpPr>
        <p:spPr bwMode="auto">
          <a:xfrm>
            <a:off x="341313" y="2440037"/>
            <a:ext cx="4184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  <a:latin typeface="Century Gothic" panose="020B0502020202020204" pitchFamily="34" charset="0"/>
              </a:rPr>
              <a:t>Relatoria: </a:t>
            </a:r>
            <a:r>
              <a:rPr lang="pt-BR" altLang="pt-BR" sz="200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Rogério Marinho</a:t>
            </a:r>
            <a:endParaRPr lang="pt-BR" altLang="pt-BR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aixaDeTexto 2"/>
          <p:cNvSpPr txBox="1">
            <a:spLocks noChangeArrowheads="1"/>
          </p:cNvSpPr>
          <p:nvPr/>
        </p:nvSpPr>
        <p:spPr bwMode="auto">
          <a:xfrm>
            <a:off x="341313" y="2839318"/>
            <a:ext cx="7107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Emendas: </a:t>
            </a: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1.340 </a:t>
            </a:r>
            <a:r>
              <a:rPr lang="pt-BR" altLang="pt-BR" sz="20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ao projeto e ao substitutivo</a:t>
            </a:r>
            <a:endParaRPr lang="pt-BR" alt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CaixaDeTexto 2"/>
          <p:cNvSpPr txBox="1">
            <a:spLocks noChangeArrowheads="1"/>
          </p:cNvSpPr>
          <p:nvPr/>
        </p:nvSpPr>
        <p:spPr bwMode="auto">
          <a:xfrm>
            <a:off x="341313" y="3637880"/>
            <a:ext cx="7267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Seminários: </a:t>
            </a:r>
            <a:r>
              <a:rPr lang="pt-BR" altLang="pt-BR" sz="20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7</a:t>
            </a:r>
            <a:endParaRPr lang="pt-BR" alt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CaixaDeTexto 2"/>
          <p:cNvSpPr txBox="1">
            <a:spLocks noChangeArrowheads="1"/>
          </p:cNvSpPr>
          <p:nvPr/>
        </p:nvSpPr>
        <p:spPr bwMode="auto">
          <a:xfrm>
            <a:off x="341313" y="4037163"/>
            <a:ext cx="7267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Outras reuniões e debates: </a:t>
            </a:r>
            <a:r>
              <a:rPr lang="pt-BR" alt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40</a:t>
            </a:r>
          </a:p>
        </p:txBody>
      </p:sp>
      <p:sp>
        <p:nvSpPr>
          <p:cNvPr id="24" name="CaixaDeTexto 2"/>
          <p:cNvSpPr txBox="1">
            <a:spLocks noChangeArrowheads="1"/>
          </p:cNvSpPr>
          <p:nvPr/>
        </p:nvSpPr>
        <p:spPr bwMode="auto">
          <a:xfrm>
            <a:off x="341313" y="2040756"/>
            <a:ext cx="61341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>
                <a:solidFill>
                  <a:schemeClr val="bg1"/>
                </a:solidFill>
                <a:latin typeface="Century Gothic" panose="020B0502020202020204" pitchFamily="34" charset="0"/>
              </a:rPr>
              <a:t>Tramitação: </a:t>
            </a:r>
            <a:r>
              <a:rPr lang="pt-BR" altLang="pt-BR" sz="200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Comissão Especial e Plenário</a:t>
            </a:r>
            <a:endParaRPr lang="pt-BR" altLang="pt-BR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"/>
          <p:cNvSpPr txBox="1">
            <a:spLocks noChangeArrowheads="1"/>
          </p:cNvSpPr>
          <p:nvPr/>
        </p:nvSpPr>
        <p:spPr bwMode="auto">
          <a:xfrm>
            <a:off x="976035" y="1156054"/>
            <a:ext cx="465073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2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CÂMARA DOS DEPUTADOS</a:t>
            </a:r>
          </a:p>
        </p:txBody>
      </p:sp>
      <p:sp>
        <p:nvSpPr>
          <p:cNvPr id="2" name="Retângulo 1"/>
          <p:cNvSpPr/>
          <p:nvPr/>
        </p:nvSpPr>
        <p:spPr>
          <a:xfrm>
            <a:off x="6266558" y="1156054"/>
            <a:ext cx="2524125" cy="2762251"/>
          </a:xfrm>
          <a:prstGeom prst="rect">
            <a:avLst/>
          </a:prstGeom>
          <a:noFill/>
          <a:ln w="158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"/>
          <p:cNvSpPr txBox="1">
            <a:spLocks noChangeArrowheads="1"/>
          </p:cNvSpPr>
          <p:nvPr/>
        </p:nvSpPr>
        <p:spPr bwMode="auto">
          <a:xfrm>
            <a:off x="6266558" y="2361005"/>
            <a:ext cx="2524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Aprovado na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omissão Especial</a:t>
            </a:r>
          </a:p>
        </p:txBody>
      </p:sp>
      <p:sp>
        <p:nvSpPr>
          <p:cNvPr id="27" name="CaixaDeTexto 2"/>
          <p:cNvSpPr txBox="1">
            <a:spLocks noChangeArrowheads="1"/>
          </p:cNvSpPr>
          <p:nvPr/>
        </p:nvSpPr>
        <p:spPr bwMode="auto">
          <a:xfrm>
            <a:off x="6266558" y="347676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Aprovado no Plenário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Freeform 450"/>
          <p:cNvSpPr/>
          <p:nvPr/>
        </p:nvSpPr>
        <p:spPr>
          <a:xfrm>
            <a:off x="7336504" y="1350027"/>
            <a:ext cx="373886" cy="402440"/>
          </a:xfrm>
          <a:custGeom>
            <a:avLst/>
            <a:gdLst/>
            <a:ahLst/>
            <a:cxnLst/>
            <a:rect l="l" t="t" r="r" b="b"/>
            <a:pathLst>
              <a:path w="468766" h="504825">
                <a:moveTo>
                  <a:pt x="117192" y="0"/>
                </a:moveTo>
                <a:lnTo>
                  <a:pt x="135221" y="0"/>
                </a:lnTo>
                <a:cubicBezTo>
                  <a:pt x="147617" y="0"/>
                  <a:pt x="158228" y="4413"/>
                  <a:pt x="167054" y="13240"/>
                </a:cubicBezTo>
                <a:cubicBezTo>
                  <a:pt x="175881" y="22067"/>
                  <a:pt x="180295" y="32679"/>
                  <a:pt x="180295" y="45074"/>
                </a:cubicBezTo>
                <a:lnTo>
                  <a:pt x="180295" y="72118"/>
                </a:lnTo>
                <a:lnTo>
                  <a:pt x="288471" y="72118"/>
                </a:lnTo>
                <a:lnTo>
                  <a:pt x="288471" y="45074"/>
                </a:lnTo>
                <a:cubicBezTo>
                  <a:pt x="288471" y="32679"/>
                  <a:pt x="292885" y="22067"/>
                  <a:pt x="301712" y="13240"/>
                </a:cubicBezTo>
                <a:cubicBezTo>
                  <a:pt x="310539" y="4413"/>
                  <a:pt x="321150" y="0"/>
                  <a:pt x="333545" y="0"/>
                </a:cubicBezTo>
                <a:lnTo>
                  <a:pt x="351574" y="0"/>
                </a:lnTo>
                <a:cubicBezTo>
                  <a:pt x="363970" y="0"/>
                  <a:pt x="374581" y="4413"/>
                  <a:pt x="383408" y="13240"/>
                </a:cubicBezTo>
                <a:cubicBezTo>
                  <a:pt x="392235" y="22067"/>
                  <a:pt x="396648" y="32679"/>
                  <a:pt x="396648" y="45074"/>
                </a:cubicBezTo>
                <a:lnTo>
                  <a:pt x="396648" y="72118"/>
                </a:lnTo>
                <a:lnTo>
                  <a:pt x="432707" y="72118"/>
                </a:lnTo>
                <a:cubicBezTo>
                  <a:pt x="442473" y="72118"/>
                  <a:pt x="450924" y="75686"/>
                  <a:pt x="458061" y="82823"/>
                </a:cubicBezTo>
                <a:cubicBezTo>
                  <a:pt x="465198" y="89960"/>
                  <a:pt x="468766" y="98411"/>
                  <a:pt x="468766" y="108177"/>
                </a:cubicBezTo>
                <a:lnTo>
                  <a:pt x="468766" y="468766"/>
                </a:lnTo>
                <a:cubicBezTo>
                  <a:pt x="468766" y="478532"/>
                  <a:pt x="465198" y="486983"/>
                  <a:pt x="458061" y="494120"/>
                </a:cubicBezTo>
                <a:cubicBezTo>
                  <a:pt x="450924" y="501257"/>
                  <a:pt x="442473" y="504825"/>
                  <a:pt x="432707" y="504825"/>
                </a:cubicBezTo>
                <a:lnTo>
                  <a:pt x="36059" y="504825"/>
                </a:lnTo>
                <a:cubicBezTo>
                  <a:pt x="26293" y="504825"/>
                  <a:pt x="17841" y="501257"/>
                  <a:pt x="10705" y="494120"/>
                </a:cubicBezTo>
                <a:cubicBezTo>
                  <a:pt x="3568" y="486983"/>
                  <a:pt x="0" y="478532"/>
                  <a:pt x="0" y="468766"/>
                </a:cubicBezTo>
                <a:lnTo>
                  <a:pt x="0" y="108177"/>
                </a:lnTo>
                <a:cubicBezTo>
                  <a:pt x="0" y="98411"/>
                  <a:pt x="3568" y="89960"/>
                  <a:pt x="10705" y="82823"/>
                </a:cubicBezTo>
                <a:cubicBezTo>
                  <a:pt x="17841" y="75686"/>
                  <a:pt x="26293" y="72118"/>
                  <a:pt x="36059" y="72118"/>
                </a:cubicBezTo>
                <a:lnTo>
                  <a:pt x="72118" y="72118"/>
                </a:lnTo>
                <a:lnTo>
                  <a:pt x="72118" y="45074"/>
                </a:lnTo>
                <a:cubicBezTo>
                  <a:pt x="72118" y="32679"/>
                  <a:pt x="76531" y="22067"/>
                  <a:pt x="85358" y="13240"/>
                </a:cubicBezTo>
                <a:cubicBezTo>
                  <a:pt x="94185" y="4413"/>
                  <a:pt x="104797" y="0"/>
                  <a:pt x="117192" y="0"/>
                </a:cubicBezTo>
                <a:close/>
                <a:moveTo>
                  <a:pt x="117192" y="36059"/>
                </a:moveTo>
                <a:cubicBezTo>
                  <a:pt x="114750" y="36059"/>
                  <a:pt x="112637" y="36951"/>
                  <a:pt x="110853" y="38735"/>
                </a:cubicBezTo>
                <a:cubicBezTo>
                  <a:pt x="109069" y="40519"/>
                  <a:pt x="108177" y="42632"/>
                  <a:pt x="108177" y="45074"/>
                </a:cubicBezTo>
                <a:lnTo>
                  <a:pt x="108177" y="126206"/>
                </a:lnTo>
                <a:cubicBezTo>
                  <a:pt x="108177" y="128648"/>
                  <a:pt x="109069" y="130761"/>
                  <a:pt x="110853" y="132545"/>
                </a:cubicBezTo>
                <a:cubicBezTo>
                  <a:pt x="112637" y="134329"/>
                  <a:pt x="114750" y="135221"/>
                  <a:pt x="117192" y="135221"/>
                </a:cubicBezTo>
                <a:lnTo>
                  <a:pt x="135221" y="135221"/>
                </a:lnTo>
                <a:cubicBezTo>
                  <a:pt x="137663" y="135221"/>
                  <a:pt x="139775" y="134329"/>
                  <a:pt x="141559" y="132545"/>
                </a:cubicBezTo>
                <a:cubicBezTo>
                  <a:pt x="143344" y="130761"/>
                  <a:pt x="144236" y="128648"/>
                  <a:pt x="144236" y="126206"/>
                </a:cubicBezTo>
                <a:lnTo>
                  <a:pt x="144236" y="45074"/>
                </a:lnTo>
                <a:cubicBezTo>
                  <a:pt x="144236" y="42632"/>
                  <a:pt x="143344" y="40519"/>
                  <a:pt x="141559" y="38735"/>
                </a:cubicBezTo>
                <a:cubicBezTo>
                  <a:pt x="139775" y="36951"/>
                  <a:pt x="137663" y="36059"/>
                  <a:pt x="135221" y="36059"/>
                </a:cubicBezTo>
                <a:lnTo>
                  <a:pt x="117192" y="36059"/>
                </a:lnTo>
                <a:close/>
                <a:moveTo>
                  <a:pt x="36059" y="180295"/>
                </a:moveTo>
                <a:lnTo>
                  <a:pt x="36059" y="261427"/>
                </a:lnTo>
                <a:lnTo>
                  <a:pt x="117192" y="261427"/>
                </a:lnTo>
                <a:lnTo>
                  <a:pt x="117192" y="180295"/>
                </a:lnTo>
                <a:lnTo>
                  <a:pt x="36059" y="180295"/>
                </a:lnTo>
                <a:close/>
                <a:moveTo>
                  <a:pt x="135221" y="180295"/>
                </a:moveTo>
                <a:lnTo>
                  <a:pt x="135221" y="261427"/>
                </a:lnTo>
                <a:lnTo>
                  <a:pt x="225368" y="261427"/>
                </a:lnTo>
                <a:lnTo>
                  <a:pt x="225368" y="180295"/>
                </a:lnTo>
                <a:lnTo>
                  <a:pt x="135221" y="180295"/>
                </a:lnTo>
                <a:close/>
                <a:moveTo>
                  <a:pt x="243398" y="180295"/>
                </a:moveTo>
                <a:lnTo>
                  <a:pt x="243398" y="261427"/>
                </a:lnTo>
                <a:lnTo>
                  <a:pt x="333545" y="261427"/>
                </a:lnTo>
                <a:lnTo>
                  <a:pt x="333545" y="180295"/>
                </a:lnTo>
                <a:lnTo>
                  <a:pt x="243398" y="180295"/>
                </a:lnTo>
                <a:close/>
                <a:moveTo>
                  <a:pt x="351574" y="180295"/>
                </a:moveTo>
                <a:lnTo>
                  <a:pt x="351574" y="261427"/>
                </a:lnTo>
                <a:lnTo>
                  <a:pt x="432707" y="261427"/>
                </a:lnTo>
                <a:lnTo>
                  <a:pt x="432707" y="180295"/>
                </a:lnTo>
                <a:lnTo>
                  <a:pt x="351574" y="180295"/>
                </a:lnTo>
                <a:close/>
                <a:moveTo>
                  <a:pt x="36059" y="279457"/>
                </a:moveTo>
                <a:lnTo>
                  <a:pt x="36059" y="369604"/>
                </a:lnTo>
                <a:lnTo>
                  <a:pt x="117192" y="369604"/>
                </a:lnTo>
                <a:lnTo>
                  <a:pt x="117192" y="279457"/>
                </a:lnTo>
                <a:lnTo>
                  <a:pt x="36059" y="279457"/>
                </a:lnTo>
                <a:close/>
                <a:moveTo>
                  <a:pt x="135221" y="279457"/>
                </a:moveTo>
                <a:lnTo>
                  <a:pt x="135221" y="369604"/>
                </a:lnTo>
                <a:lnTo>
                  <a:pt x="225368" y="369604"/>
                </a:lnTo>
                <a:lnTo>
                  <a:pt x="225368" y="279457"/>
                </a:lnTo>
                <a:lnTo>
                  <a:pt x="135221" y="279457"/>
                </a:lnTo>
                <a:close/>
                <a:moveTo>
                  <a:pt x="243398" y="279457"/>
                </a:moveTo>
                <a:lnTo>
                  <a:pt x="243398" y="369604"/>
                </a:lnTo>
                <a:lnTo>
                  <a:pt x="333545" y="369604"/>
                </a:lnTo>
                <a:lnTo>
                  <a:pt x="333545" y="279457"/>
                </a:lnTo>
                <a:lnTo>
                  <a:pt x="243398" y="279457"/>
                </a:lnTo>
                <a:close/>
                <a:moveTo>
                  <a:pt x="351574" y="279457"/>
                </a:moveTo>
                <a:lnTo>
                  <a:pt x="351574" y="369604"/>
                </a:lnTo>
                <a:lnTo>
                  <a:pt x="432707" y="369604"/>
                </a:lnTo>
                <a:lnTo>
                  <a:pt x="432707" y="279457"/>
                </a:lnTo>
                <a:lnTo>
                  <a:pt x="351574" y="279457"/>
                </a:lnTo>
                <a:close/>
                <a:moveTo>
                  <a:pt x="36059" y="387634"/>
                </a:moveTo>
                <a:lnTo>
                  <a:pt x="36059" y="468766"/>
                </a:lnTo>
                <a:lnTo>
                  <a:pt x="117192" y="468766"/>
                </a:lnTo>
                <a:lnTo>
                  <a:pt x="117192" y="387634"/>
                </a:lnTo>
                <a:lnTo>
                  <a:pt x="36059" y="387634"/>
                </a:lnTo>
                <a:close/>
                <a:moveTo>
                  <a:pt x="135221" y="387634"/>
                </a:moveTo>
                <a:lnTo>
                  <a:pt x="135221" y="468766"/>
                </a:lnTo>
                <a:lnTo>
                  <a:pt x="225368" y="468766"/>
                </a:lnTo>
                <a:lnTo>
                  <a:pt x="225368" y="387634"/>
                </a:lnTo>
                <a:lnTo>
                  <a:pt x="135221" y="387634"/>
                </a:lnTo>
                <a:close/>
                <a:moveTo>
                  <a:pt x="243398" y="387634"/>
                </a:moveTo>
                <a:lnTo>
                  <a:pt x="243398" y="468766"/>
                </a:lnTo>
                <a:lnTo>
                  <a:pt x="333545" y="468766"/>
                </a:lnTo>
                <a:lnTo>
                  <a:pt x="333545" y="387634"/>
                </a:lnTo>
                <a:lnTo>
                  <a:pt x="243398" y="387634"/>
                </a:lnTo>
                <a:close/>
                <a:moveTo>
                  <a:pt x="351574" y="387634"/>
                </a:moveTo>
                <a:lnTo>
                  <a:pt x="351574" y="468766"/>
                </a:lnTo>
                <a:lnTo>
                  <a:pt x="432707" y="468766"/>
                </a:lnTo>
                <a:lnTo>
                  <a:pt x="432707" y="387634"/>
                </a:lnTo>
                <a:lnTo>
                  <a:pt x="351574" y="387634"/>
                </a:lnTo>
                <a:close/>
                <a:moveTo>
                  <a:pt x="333545" y="36059"/>
                </a:moveTo>
                <a:cubicBezTo>
                  <a:pt x="331104" y="36059"/>
                  <a:pt x="328990" y="36951"/>
                  <a:pt x="327207" y="38735"/>
                </a:cubicBezTo>
                <a:cubicBezTo>
                  <a:pt x="325423" y="40519"/>
                  <a:pt x="324531" y="42632"/>
                  <a:pt x="324531" y="45074"/>
                </a:cubicBezTo>
                <a:lnTo>
                  <a:pt x="324531" y="126206"/>
                </a:lnTo>
                <a:cubicBezTo>
                  <a:pt x="324531" y="128648"/>
                  <a:pt x="325423" y="130761"/>
                  <a:pt x="327207" y="132545"/>
                </a:cubicBezTo>
                <a:cubicBezTo>
                  <a:pt x="328990" y="134329"/>
                  <a:pt x="331104" y="135221"/>
                  <a:pt x="333545" y="135221"/>
                </a:cubicBezTo>
                <a:lnTo>
                  <a:pt x="351574" y="135221"/>
                </a:lnTo>
                <a:cubicBezTo>
                  <a:pt x="354016" y="135221"/>
                  <a:pt x="356129" y="134329"/>
                  <a:pt x="357913" y="132545"/>
                </a:cubicBezTo>
                <a:cubicBezTo>
                  <a:pt x="359697" y="130761"/>
                  <a:pt x="360590" y="128648"/>
                  <a:pt x="360590" y="126206"/>
                </a:cubicBezTo>
                <a:lnTo>
                  <a:pt x="360590" y="45074"/>
                </a:lnTo>
                <a:cubicBezTo>
                  <a:pt x="360590" y="42632"/>
                  <a:pt x="359697" y="40519"/>
                  <a:pt x="357913" y="38735"/>
                </a:cubicBezTo>
                <a:cubicBezTo>
                  <a:pt x="356129" y="36951"/>
                  <a:pt x="354016" y="36059"/>
                  <a:pt x="351574" y="36059"/>
                </a:cubicBezTo>
                <a:lnTo>
                  <a:pt x="333545" y="3605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CaixaDeTexto 2"/>
          <p:cNvSpPr txBox="1">
            <a:spLocks noChangeArrowheads="1"/>
          </p:cNvSpPr>
          <p:nvPr/>
        </p:nvSpPr>
        <p:spPr bwMode="auto">
          <a:xfrm>
            <a:off x="6266558" y="1885276"/>
            <a:ext cx="2524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25/4</a:t>
            </a:r>
          </a:p>
        </p:txBody>
      </p:sp>
      <p:sp>
        <p:nvSpPr>
          <p:cNvPr id="31" name="CaixaDeTexto 2"/>
          <p:cNvSpPr txBox="1">
            <a:spLocks noChangeArrowheads="1"/>
          </p:cNvSpPr>
          <p:nvPr/>
        </p:nvSpPr>
        <p:spPr bwMode="auto">
          <a:xfrm>
            <a:off x="6266755" y="3014040"/>
            <a:ext cx="2524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26/4</a:t>
            </a:r>
          </a:p>
        </p:txBody>
      </p:sp>
      <p:cxnSp>
        <p:nvCxnSpPr>
          <p:cNvPr id="35" name="Conector reto 34"/>
          <p:cNvCxnSpPr/>
          <p:nvPr/>
        </p:nvCxnSpPr>
        <p:spPr>
          <a:xfrm flipH="1">
            <a:off x="410371" y="1594234"/>
            <a:ext cx="4675979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425454" y="825290"/>
            <a:ext cx="8776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DO QUE ESTAMOS FALANDO?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2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/>
      <p:bldP spid="27" grpId="0"/>
      <p:bldP spid="29" grpId="0" animBg="1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234489" y="722535"/>
            <a:ext cx="1098217" cy="1271959"/>
            <a:chOff x="2927970" y="3468257"/>
            <a:chExt cx="1098217" cy="1271959"/>
          </a:xfrm>
        </p:grpSpPr>
        <p:grpSp>
          <p:nvGrpSpPr>
            <p:cNvPr id="7" name="Grupo 6"/>
            <p:cNvGrpSpPr/>
            <p:nvPr/>
          </p:nvGrpSpPr>
          <p:grpSpPr>
            <a:xfrm>
              <a:off x="2927970" y="4063941"/>
              <a:ext cx="886173" cy="676275"/>
              <a:chOff x="2927970" y="4235403"/>
              <a:chExt cx="886173" cy="676275"/>
            </a:xfrm>
          </p:grpSpPr>
          <p:sp>
            <p:nvSpPr>
              <p:cNvPr id="5" name="Elipse 4"/>
              <p:cNvSpPr/>
              <p:nvPr/>
            </p:nvSpPr>
            <p:spPr>
              <a:xfrm>
                <a:off x="3092352" y="4235403"/>
                <a:ext cx="676275" cy="6762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" name="Retângulo 5"/>
              <p:cNvSpPr/>
              <p:nvPr/>
            </p:nvSpPr>
            <p:spPr>
              <a:xfrm>
                <a:off x="2927970" y="4435201"/>
                <a:ext cx="886173" cy="476477"/>
              </a:xfrm>
              <a:prstGeom prst="rect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8" name="Retângulo 7"/>
            <p:cNvSpPr/>
            <p:nvPr/>
          </p:nvSpPr>
          <p:spPr>
            <a:xfrm>
              <a:off x="3839830" y="3468257"/>
              <a:ext cx="186357" cy="7954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4" name="CaixaDeTexto 2"/>
          <p:cNvSpPr txBox="1">
            <a:spLocks noChangeArrowheads="1"/>
          </p:cNvSpPr>
          <p:nvPr/>
        </p:nvSpPr>
        <p:spPr bwMode="auto">
          <a:xfrm>
            <a:off x="341313" y="2040756"/>
            <a:ext cx="52308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Tramitação: </a:t>
            </a: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Assuntos Econômicos (CAE), Assuntos Sociais (CAS), Constituição, Justiça e Cidadania (CCJ) e Plenário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2"/>
          <p:cNvSpPr txBox="1">
            <a:spLocks noChangeArrowheads="1"/>
          </p:cNvSpPr>
          <p:nvPr/>
        </p:nvSpPr>
        <p:spPr bwMode="auto">
          <a:xfrm>
            <a:off x="341313" y="1641475"/>
            <a:ext cx="45227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Número: </a:t>
            </a: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PLC n. 38/2017</a:t>
            </a:r>
            <a:endParaRPr lang="pt-BR" alt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CaixaDeTexto 2"/>
          <p:cNvSpPr txBox="1">
            <a:spLocks noChangeArrowheads="1"/>
          </p:cNvSpPr>
          <p:nvPr/>
        </p:nvSpPr>
        <p:spPr bwMode="auto">
          <a:xfrm>
            <a:off x="341313" y="3054162"/>
            <a:ext cx="53832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Relatoria: </a:t>
            </a: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Ricardo Ferraço e Romero Jucá</a:t>
            </a:r>
            <a:endParaRPr lang="pt-BR" alt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aixaDeTexto 2"/>
          <p:cNvSpPr txBox="1">
            <a:spLocks noChangeArrowheads="1"/>
          </p:cNvSpPr>
          <p:nvPr/>
        </p:nvSpPr>
        <p:spPr bwMode="auto">
          <a:xfrm>
            <a:off x="341313" y="3496543"/>
            <a:ext cx="19065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Emendas: </a:t>
            </a: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864</a:t>
            </a:r>
            <a:endParaRPr lang="pt-BR" alt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CaixaDeTexto 2"/>
          <p:cNvSpPr txBox="1">
            <a:spLocks noChangeArrowheads="1"/>
          </p:cNvSpPr>
          <p:nvPr/>
        </p:nvSpPr>
        <p:spPr bwMode="auto">
          <a:xfrm>
            <a:off x="1403909" y="1163347"/>
            <a:ext cx="465073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2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SENADO FEDERAL</a:t>
            </a:r>
          </a:p>
        </p:txBody>
      </p:sp>
      <p:cxnSp>
        <p:nvCxnSpPr>
          <p:cNvPr id="34" name="Conector reto 33"/>
          <p:cNvCxnSpPr/>
          <p:nvPr/>
        </p:nvCxnSpPr>
        <p:spPr>
          <a:xfrm flipH="1">
            <a:off x="406828" y="1594234"/>
            <a:ext cx="3412697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/>
          <p:cNvSpPr/>
          <p:nvPr/>
        </p:nvSpPr>
        <p:spPr>
          <a:xfrm>
            <a:off x="6266558" y="871009"/>
            <a:ext cx="2524125" cy="3705225"/>
          </a:xfrm>
          <a:prstGeom prst="rect">
            <a:avLst/>
          </a:prstGeom>
          <a:noFill/>
          <a:ln w="158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2"/>
          <p:cNvSpPr txBox="1">
            <a:spLocks noChangeArrowheads="1"/>
          </p:cNvSpPr>
          <p:nvPr/>
        </p:nvSpPr>
        <p:spPr bwMode="auto">
          <a:xfrm>
            <a:off x="6266558" y="1918208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Aprovado na CAE</a:t>
            </a:r>
          </a:p>
        </p:txBody>
      </p:sp>
      <p:sp>
        <p:nvSpPr>
          <p:cNvPr id="38" name="Freeform 450"/>
          <p:cNvSpPr/>
          <p:nvPr/>
        </p:nvSpPr>
        <p:spPr>
          <a:xfrm>
            <a:off x="7336504" y="1034811"/>
            <a:ext cx="373886" cy="402440"/>
          </a:xfrm>
          <a:custGeom>
            <a:avLst/>
            <a:gdLst/>
            <a:ahLst/>
            <a:cxnLst/>
            <a:rect l="l" t="t" r="r" b="b"/>
            <a:pathLst>
              <a:path w="468766" h="504825">
                <a:moveTo>
                  <a:pt x="117192" y="0"/>
                </a:moveTo>
                <a:lnTo>
                  <a:pt x="135221" y="0"/>
                </a:lnTo>
                <a:cubicBezTo>
                  <a:pt x="147617" y="0"/>
                  <a:pt x="158228" y="4413"/>
                  <a:pt x="167054" y="13240"/>
                </a:cubicBezTo>
                <a:cubicBezTo>
                  <a:pt x="175881" y="22067"/>
                  <a:pt x="180295" y="32679"/>
                  <a:pt x="180295" y="45074"/>
                </a:cubicBezTo>
                <a:lnTo>
                  <a:pt x="180295" y="72118"/>
                </a:lnTo>
                <a:lnTo>
                  <a:pt x="288471" y="72118"/>
                </a:lnTo>
                <a:lnTo>
                  <a:pt x="288471" y="45074"/>
                </a:lnTo>
                <a:cubicBezTo>
                  <a:pt x="288471" y="32679"/>
                  <a:pt x="292885" y="22067"/>
                  <a:pt x="301712" y="13240"/>
                </a:cubicBezTo>
                <a:cubicBezTo>
                  <a:pt x="310539" y="4413"/>
                  <a:pt x="321150" y="0"/>
                  <a:pt x="333545" y="0"/>
                </a:cubicBezTo>
                <a:lnTo>
                  <a:pt x="351574" y="0"/>
                </a:lnTo>
                <a:cubicBezTo>
                  <a:pt x="363970" y="0"/>
                  <a:pt x="374581" y="4413"/>
                  <a:pt x="383408" y="13240"/>
                </a:cubicBezTo>
                <a:cubicBezTo>
                  <a:pt x="392235" y="22067"/>
                  <a:pt x="396648" y="32679"/>
                  <a:pt x="396648" y="45074"/>
                </a:cubicBezTo>
                <a:lnTo>
                  <a:pt x="396648" y="72118"/>
                </a:lnTo>
                <a:lnTo>
                  <a:pt x="432707" y="72118"/>
                </a:lnTo>
                <a:cubicBezTo>
                  <a:pt x="442473" y="72118"/>
                  <a:pt x="450924" y="75686"/>
                  <a:pt x="458061" y="82823"/>
                </a:cubicBezTo>
                <a:cubicBezTo>
                  <a:pt x="465198" y="89960"/>
                  <a:pt x="468766" y="98411"/>
                  <a:pt x="468766" y="108177"/>
                </a:cubicBezTo>
                <a:lnTo>
                  <a:pt x="468766" y="468766"/>
                </a:lnTo>
                <a:cubicBezTo>
                  <a:pt x="468766" y="478532"/>
                  <a:pt x="465198" y="486983"/>
                  <a:pt x="458061" y="494120"/>
                </a:cubicBezTo>
                <a:cubicBezTo>
                  <a:pt x="450924" y="501257"/>
                  <a:pt x="442473" y="504825"/>
                  <a:pt x="432707" y="504825"/>
                </a:cubicBezTo>
                <a:lnTo>
                  <a:pt x="36059" y="504825"/>
                </a:lnTo>
                <a:cubicBezTo>
                  <a:pt x="26293" y="504825"/>
                  <a:pt x="17841" y="501257"/>
                  <a:pt x="10705" y="494120"/>
                </a:cubicBezTo>
                <a:cubicBezTo>
                  <a:pt x="3568" y="486983"/>
                  <a:pt x="0" y="478532"/>
                  <a:pt x="0" y="468766"/>
                </a:cubicBezTo>
                <a:lnTo>
                  <a:pt x="0" y="108177"/>
                </a:lnTo>
                <a:cubicBezTo>
                  <a:pt x="0" y="98411"/>
                  <a:pt x="3568" y="89960"/>
                  <a:pt x="10705" y="82823"/>
                </a:cubicBezTo>
                <a:cubicBezTo>
                  <a:pt x="17841" y="75686"/>
                  <a:pt x="26293" y="72118"/>
                  <a:pt x="36059" y="72118"/>
                </a:cubicBezTo>
                <a:lnTo>
                  <a:pt x="72118" y="72118"/>
                </a:lnTo>
                <a:lnTo>
                  <a:pt x="72118" y="45074"/>
                </a:lnTo>
                <a:cubicBezTo>
                  <a:pt x="72118" y="32679"/>
                  <a:pt x="76531" y="22067"/>
                  <a:pt x="85358" y="13240"/>
                </a:cubicBezTo>
                <a:cubicBezTo>
                  <a:pt x="94185" y="4413"/>
                  <a:pt x="104797" y="0"/>
                  <a:pt x="117192" y="0"/>
                </a:cubicBezTo>
                <a:close/>
                <a:moveTo>
                  <a:pt x="117192" y="36059"/>
                </a:moveTo>
                <a:cubicBezTo>
                  <a:pt x="114750" y="36059"/>
                  <a:pt x="112637" y="36951"/>
                  <a:pt x="110853" y="38735"/>
                </a:cubicBezTo>
                <a:cubicBezTo>
                  <a:pt x="109069" y="40519"/>
                  <a:pt x="108177" y="42632"/>
                  <a:pt x="108177" y="45074"/>
                </a:cubicBezTo>
                <a:lnTo>
                  <a:pt x="108177" y="126206"/>
                </a:lnTo>
                <a:cubicBezTo>
                  <a:pt x="108177" y="128648"/>
                  <a:pt x="109069" y="130761"/>
                  <a:pt x="110853" y="132545"/>
                </a:cubicBezTo>
                <a:cubicBezTo>
                  <a:pt x="112637" y="134329"/>
                  <a:pt x="114750" y="135221"/>
                  <a:pt x="117192" y="135221"/>
                </a:cubicBezTo>
                <a:lnTo>
                  <a:pt x="135221" y="135221"/>
                </a:lnTo>
                <a:cubicBezTo>
                  <a:pt x="137663" y="135221"/>
                  <a:pt x="139775" y="134329"/>
                  <a:pt x="141559" y="132545"/>
                </a:cubicBezTo>
                <a:cubicBezTo>
                  <a:pt x="143344" y="130761"/>
                  <a:pt x="144236" y="128648"/>
                  <a:pt x="144236" y="126206"/>
                </a:cubicBezTo>
                <a:lnTo>
                  <a:pt x="144236" y="45074"/>
                </a:lnTo>
                <a:cubicBezTo>
                  <a:pt x="144236" y="42632"/>
                  <a:pt x="143344" y="40519"/>
                  <a:pt x="141559" y="38735"/>
                </a:cubicBezTo>
                <a:cubicBezTo>
                  <a:pt x="139775" y="36951"/>
                  <a:pt x="137663" y="36059"/>
                  <a:pt x="135221" y="36059"/>
                </a:cubicBezTo>
                <a:lnTo>
                  <a:pt x="117192" y="36059"/>
                </a:lnTo>
                <a:close/>
                <a:moveTo>
                  <a:pt x="36059" y="180295"/>
                </a:moveTo>
                <a:lnTo>
                  <a:pt x="36059" y="261427"/>
                </a:lnTo>
                <a:lnTo>
                  <a:pt x="117192" y="261427"/>
                </a:lnTo>
                <a:lnTo>
                  <a:pt x="117192" y="180295"/>
                </a:lnTo>
                <a:lnTo>
                  <a:pt x="36059" y="180295"/>
                </a:lnTo>
                <a:close/>
                <a:moveTo>
                  <a:pt x="135221" y="180295"/>
                </a:moveTo>
                <a:lnTo>
                  <a:pt x="135221" y="261427"/>
                </a:lnTo>
                <a:lnTo>
                  <a:pt x="225368" y="261427"/>
                </a:lnTo>
                <a:lnTo>
                  <a:pt x="225368" y="180295"/>
                </a:lnTo>
                <a:lnTo>
                  <a:pt x="135221" y="180295"/>
                </a:lnTo>
                <a:close/>
                <a:moveTo>
                  <a:pt x="243398" y="180295"/>
                </a:moveTo>
                <a:lnTo>
                  <a:pt x="243398" y="261427"/>
                </a:lnTo>
                <a:lnTo>
                  <a:pt x="333545" y="261427"/>
                </a:lnTo>
                <a:lnTo>
                  <a:pt x="333545" y="180295"/>
                </a:lnTo>
                <a:lnTo>
                  <a:pt x="243398" y="180295"/>
                </a:lnTo>
                <a:close/>
                <a:moveTo>
                  <a:pt x="351574" y="180295"/>
                </a:moveTo>
                <a:lnTo>
                  <a:pt x="351574" y="261427"/>
                </a:lnTo>
                <a:lnTo>
                  <a:pt x="432707" y="261427"/>
                </a:lnTo>
                <a:lnTo>
                  <a:pt x="432707" y="180295"/>
                </a:lnTo>
                <a:lnTo>
                  <a:pt x="351574" y="180295"/>
                </a:lnTo>
                <a:close/>
                <a:moveTo>
                  <a:pt x="36059" y="279457"/>
                </a:moveTo>
                <a:lnTo>
                  <a:pt x="36059" y="369604"/>
                </a:lnTo>
                <a:lnTo>
                  <a:pt x="117192" y="369604"/>
                </a:lnTo>
                <a:lnTo>
                  <a:pt x="117192" y="279457"/>
                </a:lnTo>
                <a:lnTo>
                  <a:pt x="36059" y="279457"/>
                </a:lnTo>
                <a:close/>
                <a:moveTo>
                  <a:pt x="135221" y="279457"/>
                </a:moveTo>
                <a:lnTo>
                  <a:pt x="135221" y="369604"/>
                </a:lnTo>
                <a:lnTo>
                  <a:pt x="225368" y="369604"/>
                </a:lnTo>
                <a:lnTo>
                  <a:pt x="225368" y="279457"/>
                </a:lnTo>
                <a:lnTo>
                  <a:pt x="135221" y="279457"/>
                </a:lnTo>
                <a:close/>
                <a:moveTo>
                  <a:pt x="243398" y="279457"/>
                </a:moveTo>
                <a:lnTo>
                  <a:pt x="243398" y="369604"/>
                </a:lnTo>
                <a:lnTo>
                  <a:pt x="333545" y="369604"/>
                </a:lnTo>
                <a:lnTo>
                  <a:pt x="333545" y="279457"/>
                </a:lnTo>
                <a:lnTo>
                  <a:pt x="243398" y="279457"/>
                </a:lnTo>
                <a:close/>
                <a:moveTo>
                  <a:pt x="351574" y="279457"/>
                </a:moveTo>
                <a:lnTo>
                  <a:pt x="351574" y="369604"/>
                </a:lnTo>
                <a:lnTo>
                  <a:pt x="432707" y="369604"/>
                </a:lnTo>
                <a:lnTo>
                  <a:pt x="432707" y="279457"/>
                </a:lnTo>
                <a:lnTo>
                  <a:pt x="351574" y="279457"/>
                </a:lnTo>
                <a:close/>
                <a:moveTo>
                  <a:pt x="36059" y="387634"/>
                </a:moveTo>
                <a:lnTo>
                  <a:pt x="36059" y="468766"/>
                </a:lnTo>
                <a:lnTo>
                  <a:pt x="117192" y="468766"/>
                </a:lnTo>
                <a:lnTo>
                  <a:pt x="117192" y="387634"/>
                </a:lnTo>
                <a:lnTo>
                  <a:pt x="36059" y="387634"/>
                </a:lnTo>
                <a:close/>
                <a:moveTo>
                  <a:pt x="135221" y="387634"/>
                </a:moveTo>
                <a:lnTo>
                  <a:pt x="135221" y="468766"/>
                </a:lnTo>
                <a:lnTo>
                  <a:pt x="225368" y="468766"/>
                </a:lnTo>
                <a:lnTo>
                  <a:pt x="225368" y="387634"/>
                </a:lnTo>
                <a:lnTo>
                  <a:pt x="135221" y="387634"/>
                </a:lnTo>
                <a:close/>
                <a:moveTo>
                  <a:pt x="243398" y="387634"/>
                </a:moveTo>
                <a:lnTo>
                  <a:pt x="243398" y="468766"/>
                </a:lnTo>
                <a:lnTo>
                  <a:pt x="333545" y="468766"/>
                </a:lnTo>
                <a:lnTo>
                  <a:pt x="333545" y="387634"/>
                </a:lnTo>
                <a:lnTo>
                  <a:pt x="243398" y="387634"/>
                </a:lnTo>
                <a:close/>
                <a:moveTo>
                  <a:pt x="351574" y="387634"/>
                </a:moveTo>
                <a:lnTo>
                  <a:pt x="351574" y="468766"/>
                </a:lnTo>
                <a:lnTo>
                  <a:pt x="432707" y="468766"/>
                </a:lnTo>
                <a:lnTo>
                  <a:pt x="432707" y="387634"/>
                </a:lnTo>
                <a:lnTo>
                  <a:pt x="351574" y="387634"/>
                </a:lnTo>
                <a:close/>
                <a:moveTo>
                  <a:pt x="333545" y="36059"/>
                </a:moveTo>
                <a:cubicBezTo>
                  <a:pt x="331104" y="36059"/>
                  <a:pt x="328990" y="36951"/>
                  <a:pt x="327207" y="38735"/>
                </a:cubicBezTo>
                <a:cubicBezTo>
                  <a:pt x="325423" y="40519"/>
                  <a:pt x="324531" y="42632"/>
                  <a:pt x="324531" y="45074"/>
                </a:cubicBezTo>
                <a:lnTo>
                  <a:pt x="324531" y="126206"/>
                </a:lnTo>
                <a:cubicBezTo>
                  <a:pt x="324531" y="128648"/>
                  <a:pt x="325423" y="130761"/>
                  <a:pt x="327207" y="132545"/>
                </a:cubicBezTo>
                <a:cubicBezTo>
                  <a:pt x="328990" y="134329"/>
                  <a:pt x="331104" y="135221"/>
                  <a:pt x="333545" y="135221"/>
                </a:cubicBezTo>
                <a:lnTo>
                  <a:pt x="351574" y="135221"/>
                </a:lnTo>
                <a:cubicBezTo>
                  <a:pt x="354016" y="135221"/>
                  <a:pt x="356129" y="134329"/>
                  <a:pt x="357913" y="132545"/>
                </a:cubicBezTo>
                <a:cubicBezTo>
                  <a:pt x="359697" y="130761"/>
                  <a:pt x="360590" y="128648"/>
                  <a:pt x="360590" y="126206"/>
                </a:cubicBezTo>
                <a:lnTo>
                  <a:pt x="360590" y="45074"/>
                </a:lnTo>
                <a:cubicBezTo>
                  <a:pt x="360590" y="42632"/>
                  <a:pt x="359697" y="40519"/>
                  <a:pt x="357913" y="38735"/>
                </a:cubicBezTo>
                <a:cubicBezTo>
                  <a:pt x="356129" y="36951"/>
                  <a:pt x="354016" y="36059"/>
                  <a:pt x="351574" y="36059"/>
                </a:cubicBezTo>
                <a:lnTo>
                  <a:pt x="333545" y="3605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CaixaDeTexto 2"/>
          <p:cNvSpPr txBox="1">
            <a:spLocks noChangeArrowheads="1"/>
          </p:cNvSpPr>
          <p:nvPr/>
        </p:nvSpPr>
        <p:spPr bwMode="auto">
          <a:xfrm>
            <a:off x="6266558" y="1570060"/>
            <a:ext cx="2524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6/6</a:t>
            </a:r>
          </a:p>
        </p:txBody>
      </p:sp>
      <p:sp>
        <p:nvSpPr>
          <p:cNvPr id="41" name="CaixaDeTexto 2"/>
          <p:cNvSpPr txBox="1">
            <a:spLocks noChangeArrowheads="1"/>
          </p:cNvSpPr>
          <p:nvPr/>
        </p:nvSpPr>
        <p:spPr bwMode="auto">
          <a:xfrm>
            <a:off x="6266558" y="2591670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Aprovado na CAS</a:t>
            </a:r>
          </a:p>
        </p:txBody>
      </p:sp>
      <p:sp>
        <p:nvSpPr>
          <p:cNvPr id="42" name="CaixaDeTexto 2"/>
          <p:cNvSpPr txBox="1">
            <a:spLocks noChangeArrowheads="1"/>
          </p:cNvSpPr>
          <p:nvPr/>
        </p:nvSpPr>
        <p:spPr bwMode="auto">
          <a:xfrm>
            <a:off x="6266558" y="2243522"/>
            <a:ext cx="2524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20/6</a:t>
            </a:r>
          </a:p>
        </p:txBody>
      </p:sp>
      <p:sp>
        <p:nvSpPr>
          <p:cNvPr id="43" name="CaixaDeTexto 2"/>
          <p:cNvSpPr txBox="1">
            <a:spLocks noChangeArrowheads="1"/>
          </p:cNvSpPr>
          <p:nvPr/>
        </p:nvSpPr>
        <p:spPr bwMode="auto">
          <a:xfrm>
            <a:off x="6266558" y="326513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Aprovado na CCJ</a:t>
            </a:r>
          </a:p>
        </p:txBody>
      </p:sp>
      <p:sp>
        <p:nvSpPr>
          <p:cNvPr id="44" name="CaixaDeTexto 2"/>
          <p:cNvSpPr txBox="1">
            <a:spLocks noChangeArrowheads="1"/>
          </p:cNvSpPr>
          <p:nvPr/>
        </p:nvSpPr>
        <p:spPr bwMode="auto">
          <a:xfrm>
            <a:off x="6266558" y="2916984"/>
            <a:ext cx="2524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28/6</a:t>
            </a:r>
          </a:p>
        </p:txBody>
      </p:sp>
      <p:sp>
        <p:nvSpPr>
          <p:cNvPr id="45" name="CaixaDeTexto 2"/>
          <p:cNvSpPr txBox="1">
            <a:spLocks noChangeArrowheads="1"/>
          </p:cNvSpPr>
          <p:nvPr/>
        </p:nvSpPr>
        <p:spPr bwMode="auto">
          <a:xfrm>
            <a:off x="6266558" y="3934309"/>
            <a:ext cx="2524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APROVADO NO PLENÁRIO</a:t>
            </a:r>
          </a:p>
        </p:txBody>
      </p:sp>
      <p:sp>
        <p:nvSpPr>
          <p:cNvPr id="46" name="CaixaDeTexto 2"/>
          <p:cNvSpPr txBox="1">
            <a:spLocks noChangeArrowheads="1"/>
          </p:cNvSpPr>
          <p:nvPr/>
        </p:nvSpPr>
        <p:spPr bwMode="auto">
          <a:xfrm>
            <a:off x="6266558" y="3586161"/>
            <a:ext cx="2524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4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11/7</a:t>
            </a:r>
          </a:p>
        </p:txBody>
      </p:sp>
      <p:pic>
        <p:nvPicPr>
          <p:cNvPr id="47" name="Imagem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26" name="Retângulo 25"/>
          <p:cNvSpPr/>
          <p:nvPr/>
        </p:nvSpPr>
        <p:spPr>
          <a:xfrm>
            <a:off x="1319534" y="825290"/>
            <a:ext cx="8776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DO QUE ESTAMOS FALANDO?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36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8" grpId="0" animBg="1"/>
      <p:bldP spid="39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m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cxnSp>
        <p:nvCxnSpPr>
          <p:cNvPr id="3" name="Conector de seta reta 2"/>
          <p:cNvCxnSpPr/>
          <p:nvPr/>
        </p:nvCxnSpPr>
        <p:spPr>
          <a:xfrm>
            <a:off x="206188" y="3108960"/>
            <a:ext cx="8349646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2"/>
          <p:cNvSpPr txBox="1">
            <a:spLocks noChangeArrowheads="1"/>
          </p:cNvSpPr>
          <p:nvPr/>
        </p:nvSpPr>
        <p:spPr bwMode="auto">
          <a:xfrm>
            <a:off x="559250" y="1909930"/>
            <a:ext cx="243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Apresentação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22/12/2016</a:t>
            </a:r>
            <a:endParaRPr lang="pt-BR" altLang="pt-BR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CaixaDeTexto 2"/>
          <p:cNvSpPr txBox="1">
            <a:spLocks noChangeArrowheads="1"/>
          </p:cNvSpPr>
          <p:nvPr/>
        </p:nvSpPr>
        <p:spPr bwMode="auto">
          <a:xfrm>
            <a:off x="3596522" y="3697089"/>
            <a:ext cx="27390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Aprovação na Câmara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26/04</a:t>
            </a:r>
            <a:endParaRPr lang="pt-BR" altLang="pt-BR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CaixaDeTexto 2"/>
          <p:cNvSpPr txBox="1">
            <a:spLocks noChangeArrowheads="1"/>
          </p:cNvSpPr>
          <p:nvPr/>
        </p:nvSpPr>
        <p:spPr bwMode="auto">
          <a:xfrm>
            <a:off x="6837934" y="3558553"/>
            <a:ext cx="21145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Sanção sem vetos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13/07</a:t>
            </a:r>
            <a:endParaRPr lang="pt-BR" altLang="pt-BR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CaixaDeTexto 2"/>
          <p:cNvSpPr txBox="1">
            <a:spLocks noChangeArrowheads="1"/>
          </p:cNvSpPr>
          <p:nvPr/>
        </p:nvSpPr>
        <p:spPr bwMode="auto">
          <a:xfrm>
            <a:off x="6380323" y="1899738"/>
            <a:ext cx="243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Aprovação no Senado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11/07</a:t>
            </a:r>
            <a:endParaRPr lang="pt-BR" altLang="pt-BR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CaixaDeTexto 2"/>
          <p:cNvSpPr txBox="1">
            <a:spLocks noChangeArrowheads="1"/>
          </p:cNvSpPr>
          <p:nvPr/>
        </p:nvSpPr>
        <p:spPr bwMode="auto">
          <a:xfrm>
            <a:off x="6837934" y="4419636"/>
            <a:ext cx="14146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DOU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14/07</a:t>
            </a:r>
            <a:endParaRPr lang="pt-BR" altLang="pt-BR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Freeform 317"/>
          <p:cNvSpPr/>
          <p:nvPr/>
        </p:nvSpPr>
        <p:spPr>
          <a:xfrm>
            <a:off x="449807" y="2988024"/>
            <a:ext cx="241942" cy="2418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216354" y="0"/>
                </a:moveTo>
                <a:cubicBezTo>
                  <a:pt x="255605" y="0"/>
                  <a:pt x="291805" y="9672"/>
                  <a:pt x="324952" y="29016"/>
                </a:cubicBezTo>
                <a:cubicBezTo>
                  <a:pt x="358100" y="48360"/>
                  <a:pt x="384346" y="74606"/>
                  <a:pt x="403691" y="107754"/>
                </a:cubicBezTo>
                <a:cubicBezTo>
                  <a:pt x="423035" y="140902"/>
                  <a:pt x="432707" y="177102"/>
                  <a:pt x="432707" y="216354"/>
                </a:cubicBezTo>
                <a:cubicBezTo>
                  <a:pt x="432707" y="255605"/>
                  <a:pt x="423035" y="291805"/>
                  <a:pt x="403691" y="324953"/>
                </a:cubicBezTo>
                <a:cubicBezTo>
                  <a:pt x="384346" y="358101"/>
                  <a:pt x="358100" y="384347"/>
                  <a:pt x="324952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4" y="403691"/>
                </a:cubicBezTo>
                <a:cubicBezTo>
                  <a:pt x="74607" y="384347"/>
                  <a:pt x="48360" y="358101"/>
                  <a:pt x="29016" y="324953"/>
                </a:cubicBezTo>
                <a:cubicBezTo>
                  <a:pt x="9672" y="291805"/>
                  <a:pt x="0" y="255605"/>
                  <a:pt x="0" y="216354"/>
                </a:cubicBezTo>
                <a:cubicBezTo>
                  <a:pt x="0" y="177102"/>
                  <a:pt x="9672" y="140902"/>
                  <a:pt x="29016" y="107754"/>
                </a:cubicBezTo>
                <a:cubicBezTo>
                  <a:pt x="48360" y="74606"/>
                  <a:pt x="74607" y="48360"/>
                  <a:pt x="107754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Freeform 317"/>
          <p:cNvSpPr/>
          <p:nvPr/>
        </p:nvSpPr>
        <p:spPr>
          <a:xfrm>
            <a:off x="3475551" y="2988024"/>
            <a:ext cx="241942" cy="2418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216354" y="0"/>
                </a:moveTo>
                <a:cubicBezTo>
                  <a:pt x="255605" y="0"/>
                  <a:pt x="291805" y="9672"/>
                  <a:pt x="324952" y="29016"/>
                </a:cubicBezTo>
                <a:cubicBezTo>
                  <a:pt x="358100" y="48360"/>
                  <a:pt x="384346" y="74606"/>
                  <a:pt x="403691" y="107754"/>
                </a:cubicBezTo>
                <a:cubicBezTo>
                  <a:pt x="423035" y="140902"/>
                  <a:pt x="432707" y="177102"/>
                  <a:pt x="432707" y="216354"/>
                </a:cubicBezTo>
                <a:cubicBezTo>
                  <a:pt x="432707" y="255605"/>
                  <a:pt x="423035" y="291805"/>
                  <a:pt x="403691" y="324953"/>
                </a:cubicBezTo>
                <a:cubicBezTo>
                  <a:pt x="384346" y="358101"/>
                  <a:pt x="358100" y="384347"/>
                  <a:pt x="324952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4" y="403691"/>
                </a:cubicBezTo>
                <a:cubicBezTo>
                  <a:pt x="74607" y="384347"/>
                  <a:pt x="48360" y="358101"/>
                  <a:pt x="29016" y="324953"/>
                </a:cubicBezTo>
                <a:cubicBezTo>
                  <a:pt x="9672" y="291805"/>
                  <a:pt x="0" y="255605"/>
                  <a:pt x="0" y="216354"/>
                </a:cubicBezTo>
                <a:cubicBezTo>
                  <a:pt x="0" y="177102"/>
                  <a:pt x="9672" y="140902"/>
                  <a:pt x="29016" y="107754"/>
                </a:cubicBezTo>
                <a:cubicBezTo>
                  <a:pt x="48360" y="74606"/>
                  <a:pt x="74607" y="48360"/>
                  <a:pt x="107754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rgbClr val="289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Freeform 317"/>
          <p:cNvSpPr/>
          <p:nvPr/>
        </p:nvSpPr>
        <p:spPr>
          <a:xfrm>
            <a:off x="6259353" y="2982030"/>
            <a:ext cx="241942" cy="2418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216354" y="0"/>
                </a:moveTo>
                <a:cubicBezTo>
                  <a:pt x="255605" y="0"/>
                  <a:pt x="291805" y="9672"/>
                  <a:pt x="324952" y="29016"/>
                </a:cubicBezTo>
                <a:cubicBezTo>
                  <a:pt x="358100" y="48360"/>
                  <a:pt x="384346" y="74606"/>
                  <a:pt x="403691" y="107754"/>
                </a:cubicBezTo>
                <a:cubicBezTo>
                  <a:pt x="423035" y="140902"/>
                  <a:pt x="432707" y="177102"/>
                  <a:pt x="432707" y="216354"/>
                </a:cubicBezTo>
                <a:cubicBezTo>
                  <a:pt x="432707" y="255605"/>
                  <a:pt x="423035" y="291805"/>
                  <a:pt x="403691" y="324953"/>
                </a:cubicBezTo>
                <a:cubicBezTo>
                  <a:pt x="384346" y="358101"/>
                  <a:pt x="358100" y="384347"/>
                  <a:pt x="324952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4" y="403691"/>
                </a:cubicBezTo>
                <a:cubicBezTo>
                  <a:pt x="74607" y="384347"/>
                  <a:pt x="48360" y="358101"/>
                  <a:pt x="29016" y="324953"/>
                </a:cubicBezTo>
                <a:cubicBezTo>
                  <a:pt x="9672" y="291805"/>
                  <a:pt x="0" y="255605"/>
                  <a:pt x="0" y="216354"/>
                </a:cubicBezTo>
                <a:cubicBezTo>
                  <a:pt x="0" y="177102"/>
                  <a:pt x="9672" y="140902"/>
                  <a:pt x="29016" y="107754"/>
                </a:cubicBezTo>
                <a:cubicBezTo>
                  <a:pt x="48360" y="74606"/>
                  <a:pt x="74607" y="48360"/>
                  <a:pt x="107754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rgbClr val="65A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Freeform 317"/>
          <p:cNvSpPr/>
          <p:nvPr/>
        </p:nvSpPr>
        <p:spPr>
          <a:xfrm>
            <a:off x="6615359" y="3017337"/>
            <a:ext cx="183299" cy="183246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216354" y="0"/>
                </a:moveTo>
                <a:cubicBezTo>
                  <a:pt x="255605" y="0"/>
                  <a:pt x="291805" y="9672"/>
                  <a:pt x="324952" y="29016"/>
                </a:cubicBezTo>
                <a:cubicBezTo>
                  <a:pt x="358100" y="48360"/>
                  <a:pt x="384346" y="74606"/>
                  <a:pt x="403691" y="107754"/>
                </a:cubicBezTo>
                <a:cubicBezTo>
                  <a:pt x="423035" y="140902"/>
                  <a:pt x="432707" y="177102"/>
                  <a:pt x="432707" y="216354"/>
                </a:cubicBezTo>
                <a:cubicBezTo>
                  <a:pt x="432707" y="255605"/>
                  <a:pt x="423035" y="291805"/>
                  <a:pt x="403691" y="324953"/>
                </a:cubicBezTo>
                <a:cubicBezTo>
                  <a:pt x="384346" y="358101"/>
                  <a:pt x="358100" y="384347"/>
                  <a:pt x="324952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4" y="403691"/>
                </a:cubicBezTo>
                <a:cubicBezTo>
                  <a:pt x="74607" y="384347"/>
                  <a:pt x="48360" y="358101"/>
                  <a:pt x="29016" y="324953"/>
                </a:cubicBezTo>
                <a:cubicBezTo>
                  <a:pt x="9672" y="291805"/>
                  <a:pt x="0" y="255605"/>
                  <a:pt x="0" y="216354"/>
                </a:cubicBezTo>
                <a:cubicBezTo>
                  <a:pt x="0" y="177102"/>
                  <a:pt x="9672" y="140902"/>
                  <a:pt x="29016" y="107754"/>
                </a:cubicBezTo>
                <a:cubicBezTo>
                  <a:pt x="48360" y="74606"/>
                  <a:pt x="74607" y="48360"/>
                  <a:pt x="107754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6" name="Conector reto 15"/>
          <p:cNvCxnSpPr/>
          <p:nvPr/>
        </p:nvCxnSpPr>
        <p:spPr>
          <a:xfrm>
            <a:off x="559251" y="1991360"/>
            <a:ext cx="0" cy="99067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3596522" y="3234062"/>
            <a:ext cx="0" cy="99067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/>
          <p:cNvCxnSpPr/>
          <p:nvPr/>
        </p:nvCxnSpPr>
        <p:spPr>
          <a:xfrm>
            <a:off x="6380324" y="1989178"/>
            <a:ext cx="0" cy="99067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>
            <a:off x="6715717" y="3215193"/>
            <a:ext cx="0" cy="133939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/>
          <p:cNvCxnSpPr/>
          <p:nvPr/>
        </p:nvCxnSpPr>
        <p:spPr>
          <a:xfrm flipH="1">
            <a:off x="6707008" y="4541758"/>
            <a:ext cx="172051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 flipH="1">
            <a:off x="6699918" y="3679910"/>
            <a:ext cx="172051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Freeform 442"/>
          <p:cNvSpPr/>
          <p:nvPr/>
        </p:nvSpPr>
        <p:spPr>
          <a:xfrm>
            <a:off x="8252557" y="2956251"/>
            <a:ext cx="300032" cy="317397"/>
          </a:xfrm>
          <a:custGeom>
            <a:avLst/>
            <a:gdLst/>
            <a:ahLst/>
            <a:cxnLst/>
            <a:rect l="l" t="t" r="r" b="b"/>
            <a:pathLst>
              <a:path w="414678" h="438904">
                <a:moveTo>
                  <a:pt x="195225" y="0"/>
                </a:moveTo>
                <a:cubicBezTo>
                  <a:pt x="205179" y="0"/>
                  <a:pt x="213724" y="3568"/>
                  <a:pt x="220861" y="10704"/>
                </a:cubicBezTo>
                <a:lnTo>
                  <a:pt x="404254" y="194098"/>
                </a:lnTo>
                <a:cubicBezTo>
                  <a:pt x="411203" y="200671"/>
                  <a:pt x="414678" y="209123"/>
                  <a:pt x="414678" y="219452"/>
                </a:cubicBezTo>
                <a:cubicBezTo>
                  <a:pt x="414678" y="229593"/>
                  <a:pt x="411203" y="238139"/>
                  <a:pt x="404254" y="245088"/>
                </a:cubicBezTo>
                <a:lnTo>
                  <a:pt x="220861" y="428481"/>
                </a:lnTo>
                <a:cubicBezTo>
                  <a:pt x="213537" y="435430"/>
                  <a:pt x="204992" y="438904"/>
                  <a:pt x="195225" y="438904"/>
                </a:cubicBezTo>
                <a:cubicBezTo>
                  <a:pt x="185647" y="438904"/>
                  <a:pt x="177196" y="435430"/>
                  <a:pt x="169872" y="428481"/>
                </a:cubicBezTo>
                <a:lnTo>
                  <a:pt x="148743" y="407353"/>
                </a:lnTo>
                <a:cubicBezTo>
                  <a:pt x="141606" y="400216"/>
                  <a:pt x="138038" y="391671"/>
                  <a:pt x="138038" y="381717"/>
                </a:cubicBezTo>
                <a:cubicBezTo>
                  <a:pt x="138038" y="371763"/>
                  <a:pt x="141606" y="363218"/>
                  <a:pt x="148743" y="356081"/>
                </a:cubicBezTo>
                <a:lnTo>
                  <a:pt x="231285" y="273540"/>
                </a:lnTo>
                <a:lnTo>
                  <a:pt x="32960" y="273540"/>
                </a:lnTo>
                <a:cubicBezTo>
                  <a:pt x="23194" y="273540"/>
                  <a:pt x="15260" y="270019"/>
                  <a:pt x="9156" y="262976"/>
                </a:cubicBezTo>
                <a:cubicBezTo>
                  <a:pt x="3052" y="255933"/>
                  <a:pt x="0" y="247435"/>
                  <a:pt x="0" y="237481"/>
                </a:cubicBezTo>
                <a:lnTo>
                  <a:pt x="0" y="201422"/>
                </a:lnTo>
                <a:cubicBezTo>
                  <a:pt x="0" y="191469"/>
                  <a:pt x="3052" y="182970"/>
                  <a:pt x="9156" y="175928"/>
                </a:cubicBezTo>
                <a:cubicBezTo>
                  <a:pt x="15260" y="168885"/>
                  <a:pt x="23194" y="165364"/>
                  <a:pt x="32960" y="165364"/>
                </a:cubicBezTo>
                <a:lnTo>
                  <a:pt x="231285" y="165364"/>
                </a:lnTo>
                <a:lnTo>
                  <a:pt x="148743" y="82541"/>
                </a:lnTo>
                <a:cubicBezTo>
                  <a:pt x="141606" y="75780"/>
                  <a:pt x="138038" y="67328"/>
                  <a:pt x="138038" y="57187"/>
                </a:cubicBezTo>
                <a:cubicBezTo>
                  <a:pt x="138038" y="47045"/>
                  <a:pt x="141606" y="38594"/>
                  <a:pt x="148743" y="31833"/>
                </a:cubicBezTo>
                <a:lnTo>
                  <a:pt x="169872" y="10704"/>
                </a:lnTo>
                <a:cubicBezTo>
                  <a:pt x="177008" y="3568"/>
                  <a:pt x="185459" y="0"/>
                  <a:pt x="1952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LINHA DO TEMPO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Marcos</a:t>
            </a:r>
          </a:p>
        </p:txBody>
      </p:sp>
      <p:sp>
        <p:nvSpPr>
          <p:cNvPr id="23" name="CaixaDeTexto 2"/>
          <p:cNvSpPr txBox="1">
            <a:spLocks noChangeArrowheads="1"/>
          </p:cNvSpPr>
          <p:nvPr/>
        </p:nvSpPr>
        <p:spPr bwMode="auto">
          <a:xfrm>
            <a:off x="207865" y="5247395"/>
            <a:ext cx="61277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Entrada em vigor: 120 dias após a sua publicação</a:t>
            </a:r>
            <a:endParaRPr lang="pt-BR" altLang="pt-BR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1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7" grpId="0"/>
      <p:bldP spid="40" grpId="0"/>
      <p:bldP spid="49" grpId="0" animBg="1"/>
      <p:bldP spid="50" grpId="0" animBg="1"/>
      <p:bldP spid="51" grpId="0" animBg="1"/>
      <p:bldP spid="52" grpId="0" animBg="1"/>
      <p:bldP spid="59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m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3540949" y="890915"/>
            <a:ext cx="206210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2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RESULTADOS</a:t>
            </a:r>
          </a:p>
        </p:txBody>
      </p:sp>
      <p:cxnSp>
        <p:nvCxnSpPr>
          <p:cNvPr id="25" name="Conector reto 24"/>
          <p:cNvCxnSpPr/>
          <p:nvPr/>
        </p:nvCxnSpPr>
        <p:spPr>
          <a:xfrm flipH="1">
            <a:off x="3698327" y="1321802"/>
            <a:ext cx="1747347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Quadro 28"/>
          <p:cNvSpPr/>
          <p:nvPr/>
        </p:nvSpPr>
        <p:spPr>
          <a:xfrm>
            <a:off x="1488204" y="4539769"/>
            <a:ext cx="3055221" cy="742950"/>
          </a:xfrm>
          <a:prstGeom prst="frame">
            <a:avLst>
              <a:gd name="adj1" fmla="val 1710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tabLst>
                <a:tab pos="811213" algn="l"/>
              </a:tabLst>
              <a:defRPr/>
            </a:pPr>
            <a:endParaRPr lang="pt-BR" sz="18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CaixaDeTexto 2"/>
          <p:cNvSpPr txBox="1">
            <a:spLocks noChangeArrowheads="1"/>
          </p:cNvSpPr>
          <p:nvPr/>
        </p:nvSpPr>
        <p:spPr bwMode="auto">
          <a:xfrm>
            <a:off x="3779219" y="1928234"/>
            <a:ext cx="163358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solidFill>
                  <a:srgbClr val="91C646"/>
                </a:solidFill>
                <a:latin typeface="Century Gothic" panose="020B0502020202020204" pitchFamily="34" charset="0"/>
              </a:rPr>
              <a:t>43</a:t>
            </a:r>
            <a:r>
              <a:rPr lang="pt-BR" altLang="pt-BR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pt-BR" altLang="pt-BR" sz="1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novos</a:t>
            </a:r>
            <a:endParaRPr lang="pt-BR" altLang="pt-BR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CaixaDeTexto 2"/>
          <p:cNvSpPr txBox="1">
            <a:spLocks noChangeArrowheads="1"/>
          </p:cNvSpPr>
          <p:nvPr/>
        </p:nvSpPr>
        <p:spPr bwMode="auto">
          <a:xfrm>
            <a:off x="5622633" y="1928234"/>
            <a:ext cx="163358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solidFill>
                  <a:srgbClr val="91C646"/>
                </a:solidFill>
                <a:latin typeface="Century Gothic" panose="020B0502020202020204" pitchFamily="34" charset="0"/>
              </a:rPr>
              <a:t>9</a:t>
            </a:r>
            <a:r>
              <a:rPr lang="pt-BR" altLang="pt-BR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pt-BR" altLang="pt-BR" sz="1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revogados</a:t>
            </a:r>
            <a:endParaRPr lang="pt-BR" altLang="pt-BR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CaixaDeTexto 2"/>
          <p:cNvSpPr txBox="1">
            <a:spLocks noChangeArrowheads="1"/>
          </p:cNvSpPr>
          <p:nvPr/>
        </p:nvSpPr>
        <p:spPr bwMode="auto">
          <a:xfrm>
            <a:off x="1883176" y="1928234"/>
            <a:ext cx="163358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b="1" dirty="0">
                <a:solidFill>
                  <a:srgbClr val="91C646"/>
                </a:solidFill>
                <a:latin typeface="Century Gothic" panose="020B0502020202020204" pitchFamily="34" charset="0"/>
              </a:rPr>
              <a:t>54</a:t>
            </a:r>
            <a:r>
              <a:rPr lang="pt-BR" altLang="pt-BR" sz="1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pt-BR" altLang="pt-BR" sz="1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alterados</a:t>
            </a:r>
            <a:endParaRPr lang="pt-BR" altLang="pt-BR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CaixaDeTexto 2"/>
          <p:cNvSpPr txBox="1">
            <a:spLocks noChangeArrowheads="1"/>
          </p:cNvSpPr>
          <p:nvPr/>
        </p:nvSpPr>
        <p:spPr bwMode="auto">
          <a:xfrm>
            <a:off x="1850732" y="3527803"/>
            <a:ext cx="169802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sz="2300" b="1" dirty="0">
                <a:solidFill>
                  <a:srgbClr val="91C6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106</a:t>
            </a:r>
            <a:r>
              <a:rPr lang="pt-BR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pt-BR" sz="18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pt-BR" sz="24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300" b="1" dirty="0">
                <a:solidFill>
                  <a:srgbClr val="91C6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922</a:t>
            </a:r>
            <a:r>
              <a:rPr lang="pt-BR" sz="24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8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 da CLT</a:t>
            </a:r>
            <a:endParaRPr lang="pt-BR" altLang="pt-BR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CaixaDeTexto 2"/>
          <p:cNvSpPr txBox="1">
            <a:spLocks noChangeArrowheads="1"/>
          </p:cNvSpPr>
          <p:nvPr/>
        </p:nvSpPr>
        <p:spPr bwMode="auto">
          <a:xfrm>
            <a:off x="3714648" y="3497025"/>
            <a:ext cx="174209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b="1" dirty="0">
                <a:solidFill>
                  <a:srgbClr val="91C6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+ 5</a:t>
            </a:r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pt-BR" b="1" dirty="0" smtClean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alterados </a:t>
            </a:r>
            <a:r>
              <a:rPr 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na Lei n. 6.019/74</a:t>
            </a:r>
          </a:p>
        </p:txBody>
      </p:sp>
      <p:sp>
        <p:nvSpPr>
          <p:cNvPr id="41" name="CaixaDeTexto 2"/>
          <p:cNvSpPr txBox="1">
            <a:spLocks noChangeArrowheads="1"/>
          </p:cNvSpPr>
          <p:nvPr/>
        </p:nvSpPr>
        <p:spPr bwMode="auto">
          <a:xfrm>
            <a:off x="5622633" y="3435470"/>
            <a:ext cx="16335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sz="1800" dirty="0">
                <a:solidFill>
                  <a:srgbClr val="91C64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 outros ajustes na legislação esparsa</a:t>
            </a:r>
          </a:p>
        </p:txBody>
      </p:sp>
      <p:sp>
        <p:nvSpPr>
          <p:cNvPr id="46" name="Retângulo 45"/>
          <p:cNvSpPr/>
          <p:nvPr/>
        </p:nvSpPr>
        <p:spPr>
          <a:xfrm>
            <a:off x="5622633" y="3301758"/>
            <a:ext cx="1633583" cy="141078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/>
          <p:cNvSpPr/>
          <p:nvPr/>
        </p:nvSpPr>
        <p:spPr>
          <a:xfrm>
            <a:off x="3779219" y="3301756"/>
            <a:ext cx="1633583" cy="141078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/>
          <p:cNvSpPr/>
          <p:nvPr/>
        </p:nvSpPr>
        <p:spPr>
          <a:xfrm>
            <a:off x="1883176" y="3301756"/>
            <a:ext cx="1633583" cy="141078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 65"/>
          <p:cNvSpPr/>
          <p:nvPr/>
        </p:nvSpPr>
        <p:spPr>
          <a:xfrm>
            <a:off x="5622633" y="1642713"/>
            <a:ext cx="1633583" cy="141078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Retângulo 66"/>
          <p:cNvSpPr/>
          <p:nvPr/>
        </p:nvSpPr>
        <p:spPr>
          <a:xfrm>
            <a:off x="3779219" y="1642712"/>
            <a:ext cx="1633583" cy="141078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Retângulo 67"/>
          <p:cNvSpPr/>
          <p:nvPr/>
        </p:nvSpPr>
        <p:spPr>
          <a:xfrm>
            <a:off x="1883176" y="1647186"/>
            <a:ext cx="1633583" cy="141078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LINHA DO TEMPO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Marcos</a:t>
            </a:r>
          </a:p>
        </p:txBody>
      </p:sp>
    </p:spTree>
    <p:extLst>
      <p:ext uri="{BB962C8B-B14F-4D97-AF65-F5344CB8AC3E}">
        <p14:creationId xmlns:p14="http://schemas.microsoft.com/office/powerpoint/2010/main" val="353515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8" grpId="0"/>
      <p:bldP spid="39" grpId="0"/>
      <p:bldP spid="41" grpId="0"/>
      <p:bldP spid="46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" y="0"/>
            <a:ext cx="9144000" cy="5715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31" name="Retângulo 30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2" name="Conector reto 31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LINHA DO TEMPO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Marcos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509833" y="1438234"/>
            <a:ext cx="8124333" cy="299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None/>
              <a:defRPr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Estudo do Itaú, feito por analistas do Banco Mundial, indica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a modernização trabalhista trará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impacto positivo no mercado de trabalho e no PIB em quatro </a:t>
            </a:r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anos:</a:t>
            </a:r>
            <a:endParaRPr lang="pt-BR" altLang="pt-BR" sz="1600" b="1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85850" lvl="1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quesito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eficiência do mercado de trabalho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 Brasil sairia do atual 117º lugar para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86ª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posição em um ranking de 138 países</a:t>
            </a:r>
          </a:p>
          <a:p>
            <a:pPr marL="1085850" lvl="1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relação ao </a:t>
            </a:r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aumento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competitividade das empresas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país, o PIB elevaria 3,2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0,8% por ano) </a:t>
            </a:r>
          </a:p>
          <a:p>
            <a:pPr marL="1085850" lvl="1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Quanto a taxa de emprego, a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previsão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 a </a:t>
            </a:r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diminuição da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taxa de desemprego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pode recuar em 1,5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milhão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147310" y="638014"/>
            <a:ext cx="30828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BR" altLang="pt-BR" sz="2000" cap="small" spc="3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QUE SE ESPERA?</a:t>
            </a:r>
            <a:endParaRPr lang="pt-BR" altLang="pt-BR" sz="1800" spc="3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 flipH="1">
            <a:off x="199626" y="1038124"/>
            <a:ext cx="2942660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/>
          <p:cNvSpPr/>
          <p:nvPr/>
        </p:nvSpPr>
        <p:spPr>
          <a:xfrm>
            <a:off x="621569" y="4977088"/>
            <a:ext cx="6829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base comparativa do estudo foi o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Relatório de Competitividade Global, produzido pelo Fórum Econômico </a:t>
            </a:r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Mundial. 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11" name="Freeform 445"/>
          <p:cNvSpPr/>
          <p:nvPr/>
        </p:nvSpPr>
        <p:spPr>
          <a:xfrm>
            <a:off x="612860" y="1491068"/>
            <a:ext cx="235980" cy="235859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 449"/>
          <p:cNvSpPr/>
          <p:nvPr/>
        </p:nvSpPr>
        <p:spPr>
          <a:xfrm>
            <a:off x="290477" y="5120044"/>
            <a:ext cx="322383" cy="298865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1467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Imagem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414346" y="1106358"/>
            <a:ext cx="46910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2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ALGUNS DOS PRINCIPAIS TEMAS </a:t>
            </a:r>
          </a:p>
        </p:txBody>
      </p:sp>
      <p:cxnSp>
        <p:nvCxnSpPr>
          <p:cNvPr id="25" name="Conector reto 24"/>
          <p:cNvCxnSpPr/>
          <p:nvPr/>
        </p:nvCxnSpPr>
        <p:spPr>
          <a:xfrm flipH="1">
            <a:off x="533540" y="1537245"/>
            <a:ext cx="4343260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LINHA DO TEMPO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Marcos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565" y="1026447"/>
            <a:ext cx="2548359" cy="3617633"/>
          </a:xfrm>
          <a:prstGeom prst="rect">
            <a:avLst/>
          </a:prstGeom>
        </p:spPr>
      </p:pic>
      <p:sp>
        <p:nvSpPr>
          <p:cNvPr id="23" name="CaixaDeTexto 2"/>
          <p:cNvSpPr txBox="1">
            <a:spLocks noChangeArrowheads="1"/>
          </p:cNvSpPr>
          <p:nvPr/>
        </p:nvSpPr>
        <p:spPr bwMode="auto">
          <a:xfrm>
            <a:off x="642946" y="1537245"/>
            <a:ext cx="3947246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7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Como era/Como ficou</a:t>
            </a:r>
          </a:p>
        </p:txBody>
      </p:sp>
    </p:spTree>
    <p:extLst>
      <p:ext uri="{BB962C8B-B14F-4D97-AF65-F5344CB8AC3E}">
        <p14:creationId xmlns:p14="http://schemas.microsoft.com/office/powerpoint/2010/main" val="210526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ANTES E DEPOIS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Negociado sobre o legislado</a:t>
            </a:r>
          </a:p>
        </p:txBody>
      </p:sp>
      <p:sp>
        <p:nvSpPr>
          <p:cNvPr id="22" name="CaixaDeTexto 2"/>
          <p:cNvSpPr txBox="1">
            <a:spLocks noChangeArrowheads="1"/>
          </p:cNvSpPr>
          <p:nvPr/>
        </p:nvSpPr>
        <p:spPr bwMode="auto">
          <a:xfrm>
            <a:off x="94557" y="1180224"/>
            <a:ext cx="437294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5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Art</a:t>
            </a:r>
            <a:r>
              <a:rPr lang="pt-BR" altLang="pt-BR" sz="15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. 7º, XXVI, CF:</a:t>
            </a:r>
            <a:r>
              <a:rPr lang="pt-BR" altLang="pt-BR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reconhecimento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Convenções n. 98 e n. 154 da </a:t>
            </a:r>
            <a:r>
              <a:rPr lang="pt-BR" altLang="pt-BR" sz="1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OIT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Insegurança jurídica </a:t>
            </a: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na Justiça </a:t>
            </a: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do Trabalho</a:t>
            </a:r>
            <a:endParaRPr lang="pt-BR" altLang="pt-BR" sz="15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 n. 590.415: </a:t>
            </a: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validação do </a:t>
            </a: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STF</a:t>
            </a:r>
            <a:endParaRPr lang="pt-BR" altLang="pt-BR" sz="15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CaixaDeTexto 2"/>
          <p:cNvSpPr txBox="1">
            <a:spLocks noChangeArrowheads="1"/>
          </p:cNvSpPr>
          <p:nvPr/>
        </p:nvSpPr>
        <p:spPr bwMode="auto">
          <a:xfrm>
            <a:off x="4771059" y="1180224"/>
            <a:ext cx="4371703" cy="45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5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Art. 611-A e 611-B, CLT:</a:t>
            </a:r>
            <a:r>
              <a:rPr lang="pt-BR" altLang="pt-BR" sz="1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15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Exemplifica temas </a:t>
            </a: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podem ser negociados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Veda a negociação de supressão e redução de temas específicos e de forma taxativa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Cláusula compensatória anulada junto com a anulação de cláusula do instrumento 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Condições de trabalho estabelecidas em ACT </a:t>
            </a:r>
            <a:r>
              <a:rPr lang="pt-BR" altLang="pt-BR" sz="1500" u="sng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SEMPRE</a:t>
            </a: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prevalecerão sobre as estipuladas em CCT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t-BR" altLang="pt-BR" sz="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pt-BR" altLang="pt-BR" sz="15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Art</a:t>
            </a:r>
            <a:r>
              <a:rPr lang="pt-BR" altLang="pt-BR" sz="15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. 8º, §3º, CLT</a:t>
            </a:r>
            <a:r>
              <a:rPr lang="pt-BR" altLang="pt-BR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 Justiça do Trabalho </a:t>
            </a:r>
            <a:r>
              <a:rPr lang="pt-BR" altLang="pt-BR" sz="1500" b="1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só analisa elementos essenciais do negócio jurídico</a:t>
            </a: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 (objeto lícito, agente capaz, forma prescrita ou não defesa em lei</a:t>
            </a: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)</a:t>
            </a:r>
            <a:endParaRPr lang="pt-BR" altLang="pt-BR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3" name="Conector reto 52"/>
          <p:cNvCxnSpPr>
            <a:stCxn id="54" idx="2"/>
          </p:cNvCxnSpPr>
          <p:nvPr/>
        </p:nvCxnSpPr>
        <p:spPr>
          <a:xfrm flipH="1">
            <a:off x="4571691" y="1286722"/>
            <a:ext cx="1737" cy="4364778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Imagem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61" y="762971"/>
            <a:ext cx="414534" cy="523751"/>
          </a:xfrm>
          <a:prstGeom prst="rect">
            <a:avLst/>
          </a:prstGeom>
        </p:spPr>
      </p:pic>
      <p:sp>
        <p:nvSpPr>
          <p:cNvPr id="55" name="CaixaDeTexto 2"/>
          <p:cNvSpPr txBox="1">
            <a:spLocks noChangeArrowheads="1"/>
          </p:cNvSpPr>
          <p:nvPr/>
        </p:nvSpPr>
        <p:spPr bwMode="auto">
          <a:xfrm>
            <a:off x="0" y="640841"/>
            <a:ext cx="4571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ANTES</a:t>
            </a:r>
          </a:p>
        </p:txBody>
      </p:sp>
      <p:sp>
        <p:nvSpPr>
          <p:cNvPr id="56" name="CaixaDeTexto 2"/>
          <p:cNvSpPr txBox="1">
            <a:spLocks noChangeArrowheads="1"/>
          </p:cNvSpPr>
          <p:nvPr/>
        </p:nvSpPr>
        <p:spPr bwMode="auto">
          <a:xfrm>
            <a:off x="4571691" y="640841"/>
            <a:ext cx="4571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DEPOIS</a:t>
            </a:r>
          </a:p>
        </p:txBody>
      </p:sp>
      <p:cxnSp>
        <p:nvCxnSpPr>
          <p:cNvPr id="57" name="Conector reto 56"/>
          <p:cNvCxnSpPr/>
          <p:nvPr/>
        </p:nvCxnSpPr>
        <p:spPr>
          <a:xfrm flipH="1" flipV="1">
            <a:off x="-17416" y="1021240"/>
            <a:ext cx="4366159" cy="3607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/>
          <p:cNvCxnSpPr/>
          <p:nvPr/>
        </p:nvCxnSpPr>
        <p:spPr>
          <a:xfrm flipH="1">
            <a:off x="4796066" y="1021763"/>
            <a:ext cx="4364113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34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587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o 23"/>
          <p:cNvGrpSpPr/>
          <p:nvPr/>
        </p:nvGrpSpPr>
        <p:grpSpPr>
          <a:xfrm>
            <a:off x="-183595" y="816418"/>
            <a:ext cx="9304290" cy="374461"/>
            <a:chOff x="475435" y="1119663"/>
            <a:chExt cx="9304290" cy="374461"/>
          </a:xfrm>
        </p:grpSpPr>
        <p:sp>
          <p:nvSpPr>
            <p:cNvPr id="11" name="CaixaDeTexto 2"/>
            <p:cNvSpPr txBox="1">
              <a:spLocks noChangeArrowheads="1"/>
            </p:cNvSpPr>
            <p:nvPr/>
          </p:nvSpPr>
          <p:spPr bwMode="auto">
            <a:xfrm>
              <a:off x="775062" y="1120772"/>
              <a:ext cx="90046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pacto </a:t>
              </a: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quanto à jornada de trabalho, observados os limites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constitucionais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475435" y="1119663"/>
              <a:ext cx="412840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-580181" y="1105131"/>
            <a:ext cx="3224247" cy="379171"/>
            <a:chOff x="87087" y="1395676"/>
            <a:chExt cx="3224247" cy="379171"/>
          </a:xfrm>
        </p:grpSpPr>
        <p:sp>
          <p:nvSpPr>
            <p:cNvPr id="4" name="Retângulo 3"/>
            <p:cNvSpPr/>
            <p:nvPr/>
          </p:nvSpPr>
          <p:spPr>
            <a:xfrm>
              <a:off x="775062" y="1395676"/>
              <a:ext cx="25362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banco </a:t>
              </a: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de horas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anual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87087" y="1400386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-580181" y="1380035"/>
            <a:ext cx="5468451" cy="375449"/>
            <a:chOff x="87087" y="1670580"/>
            <a:chExt cx="5468451" cy="375449"/>
          </a:xfrm>
        </p:grpSpPr>
        <p:sp>
          <p:nvSpPr>
            <p:cNvPr id="5" name="Retângulo 4"/>
            <p:cNvSpPr/>
            <p:nvPr/>
          </p:nvSpPr>
          <p:spPr>
            <a:xfrm>
              <a:off x="775062" y="1670580"/>
              <a:ext cx="47804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intervalo intrajornada (limite de 30  minutos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)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87087" y="1671568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-580181" y="1651775"/>
            <a:ext cx="5527761" cy="374461"/>
            <a:chOff x="87087" y="1942320"/>
            <a:chExt cx="5527761" cy="374461"/>
          </a:xfrm>
        </p:grpSpPr>
        <p:sp>
          <p:nvSpPr>
            <p:cNvPr id="6" name="Retângulo 5"/>
            <p:cNvSpPr/>
            <p:nvPr/>
          </p:nvSpPr>
          <p:spPr>
            <a:xfrm>
              <a:off x="775062" y="1945484"/>
              <a:ext cx="483978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adesão ao Programa Seguro-Emprego (PSE) </a:t>
              </a:r>
              <a:endParaRPr lang="pt-BR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87087" y="1942320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endParaRPr lang="pt-BR" altLang="pt-BR" sz="2200" dirty="0" smtClean="0">
                <a:solidFill>
                  <a:srgbClr val="91C646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-580181" y="1922527"/>
            <a:ext cx="4636492" cy="374461"/>
            <a:chOff x="87087" y="2213072"/>
            <a:chExt cx="4636492" cy="374461"/>
          </a:xfrm>
        </p:grpSpPr>
        <p:sp>
          <p:nvSpPr>
            <p:cNvPr id="7" name="Retângulo 6"/>
            <p:cNvSpPr/>
            <p:nvPr/>
          </p:nvSpPr>
          <p:spPr>
            <a:xfrm>
              <a:off x="775062" y="2220388"/>
              <a:ext cx="39485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plano de cargos, salários e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funções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87087" y="2213072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endParaRPr lang="pt-BR" altLang="pt-BR" sz="2200" dirty="0" smtClean="0">
                <a:solidFill>
                  <a:srgbClr val="91C646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8" name="Grupo 47"/>
          <p:cNvGrpSpPr/>
          <p:nvPr/>
        </p:nvGrpSpPr>
        <p:grpSpPr>
          <a:xfrm>
            <a:off x="-580181" y="2201772"/>
            <a:ext cx="3624997" cy="374461"/>
            <a:chOff x="87087" y="2492317"/>
            <a:chExt cx="3624997" cy="374461"/>
          </a:xfrm>
        </p:grpSpPr>
        <p:sp>
          <p:nvSpPr>
            <p:cNvPr id="8" name="Retângulo 7"/>
            <p:cNvSpPr/>
            <p:nvPr/>
          </p:nvSpPr>
          <p:spPr>
            <a:xfrm>
              <a:off x="775062" y="2495292"/>
              <a:ext cx="293702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regulamento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empresarial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Retângulo 33"/>
            <p:cNvSpPr/>
            <p:nvPr/>
          </p:nvSpPr>
          <p:spPr>
            <a:xfrm>
              <a:off x="87087" y="2492317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endParaRPr lang="pt-BR" altLang="pt-BR" sz="2200" dirty="0" smtClean="0">
                <a:solidFill>
                  <a:srgbClr val="91C646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9" name="Grupo 48"/>
          <p:cNvGrpSpPr/>
          <p:nvPr/>
        </p:nvGrpSpPr>
        <p:grpSpPr>
          <a:xfrm>
            <a:off x="-609645" y="2472523"/>
            <a:ext cx="7112419" cy="374461"/>
            <a:chOff x="87087" y="2763068"/>
            <a:chExt cx="7112419" cy="374461"/>
          </a:xfrm>
        </p:grpSpPr>
        <p:sp>
          <p:nvSpPr>
            <p:cNvPr id="10" name="Retângulo 9"/>
            <p:cNvSpPr/>
            <p:nvPr/>
          </p:nvSpPr>
          <p:spPr>
            <a:xfrm>
              <a:off x="775062" y="2770196"/>
              <a:ext cx="64244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representante dos trabalhadores no local de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trabalho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Retângulo 34"/>
            <p:cNvSpPr/>
            <p:nvPr/>
          </p:nvSpPr>
          <p:spPr>
            <a:xfrm>
              <a:off x="87087" y="2763068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-580181" y="2751768"/>
            <a:ext cx="7998821" cy="374461"/>
            <a:chOff x="87087" y="3042313"/>
            <a:chExt cx="7998821" cy="374461"/>
          </a:xfrm>
        </p:grpSpPr>
        <p:sp>
          <p:nvSpPr>
            <p:cNvPr id="12" name="Retângulo 11"/>
            <p:cNvSpPr/>
            <p:nvPr/>
          </p:nvSpPr>
          <p:spPr>
            <a:xfrm>
              <a:off x="775062" y="3045100"/>
              <a:ext cx="731084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</a:t>
              </a:r>
              <a:r>
                <a:rPr lang="pt-BR" altLang="pt-BR" sz="1600" dirty="0" err="1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teletrabalho</a:t>
              </a: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, regime de sobreaviso, e trabalho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intermitente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87087" y="3042313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endParaRPr lang="pt-BR" altLang="pt-BR" sz="2200" dirty="0" smtClean="0">
                <a:solidFill>
                  <a:srgbClr val="91C646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-580181" y="3018607"/>
            <a:ext cx="4362379" cy="374461"/>
            <a:chOff x="87087" y="3309152"/>
            <a:chExt cx="4362379" cy="374461"/>
          </a:xfrm>
        </p:grpSpPr>
        <p:sp>
          <p:nvSpPr>
            <p:cNvPr id="15" name="Retângulo 14"/>
            <p:cNvSpPr/>
            <p:nvPr/>
          </p:nvSpPr>
          <p:spPr>
            <a:xfrm>
              <a:off x="775062" y="3320004"/>
              <a:ext cx="36744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remuneração por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produtividade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Retângulo 36"/>
            <p:cNvSpPr/>
            <p:nvPr/>
          </p:nvSpPr>
          <p:spPr>
            <a:xfrm>
              <a:off x="87087" y="3309152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52" name="Grupo 51"/>
          <p:cNvGrpSpPr/>
          <p:nvPr/>
        </p:nvGrpSpPr>
        <p:grpSpPr>
          <a:xfrm>
            <a:off x="-580181" y="3301763"/>
            <a:ext cx="5870804" cy="374461"/>
            <a:chOff x="87087" y="3592308"/>
            <a:chExt cx="5870804" cy="374461"/>
          </a:xfrm>
        </p:grpSpPr>
        <p:sp>
          <p:nvSpPr>
            <p:cNvPr id="16" name="Retângulo 15"/>
            <p:cNvSpPr/>
            <p:nvPr/>
          </p:nvSpPr>
          <p:spPr>
            <a:xfrm>
              <a:off x="775062" y="3594908"/>
              <a:ext cx="518282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modalidade de registro de jornada de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trabalho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Retângulo 37"/>
            <p:cNvSpPr/>
            <p:nvPr/>
          </p:nvSpPr>
          <p:spPr>
            <a:xfrm>
              <a:off x="87087" y="3592308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53" name="Grupo 52"/>
          <p:cNvGrpSpPr/>
          <p:nvPr/>
        </p:nvGrpSpPr>
        <p:grpSpPr>
          <a:xfrm>
            <a:off x="-580181" y="3572514"/>
            <a:ext cx="3461491" cy="374461"/>
            <a:chOff x="87087" y="3863059"/>
            <a:chExt cx="3461491" cy="374461"/>
          </a:xfrm>
        </p:grpSpPr>
        <p:sp>
          <p:nvSpPr>
            <p:cNvPr id="17" name="Retângulo 16"/>
            <p:cNvSpPr/>
            <p:nvPr/>
          </p:nvSpPr>
          <p:spPr>
            <a:xfrm>
              <a:off x="775062" y="3869812"/>
              <a:ext cx="27735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troca do dia de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feriado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Retângulo 38"/>
            <p:cNvSpPr/>
            <p:nvPr/>
          </p:nvSpPr>
          <p:spPr>
            <a:xfrm>
              <a:off x="87087" y="3863059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54" name="Grupo 53"/>
          <p:cNvGrpSpPr/>
          <p:nvPr/>
        </p:nvGrpSpPr>
        <p:grpSpPr>
          <a:xfrm>
            <a:off x="-580181" y="3840397"/>
            <a:ext cx="5359447" cy="374461"/>
            <a:chOff x="87087" y="4130942"/>
            <a:chExt cx="5359447" cy="374461"/>
          </a:xfrm>
        </p:grpSpPr>
        <p:sp>
          <p:nvSpPr>
            <p:cNvPr id="18" name="Retângulo 17"/>
            <p:cNvSpPr/>
            <p:nvPr/>
          </p:nvSpPr>
          <p:spPr>
            <a:xfrm>
              <a:off x="775062" y="4144716"/>
              <a:ext cx="46714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enquadramento do grau de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insalubridade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Retângulo 40"/>
            <p:cNvSpPr/>
            <p:nvPr/>
          </p:nvSpPr>
          <p:spPr>
            <a:xfrm>
              <a:off x="87087" y="4130942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55" name="Grupo 54"/>
          <p:cNvGrpSpPr/>
          <p:nvPr/>
        </p:nvGrpSpPr>
        <p:grpSpPr>
          <a:xfrm>
            <a:off x="-580181" y="4115782"/>
            <a:ext cx="9056913" cy="374461"/>
            <a:chOff x="87087" y="4406327"/>
            <a:chExt cx="9056913" cy="374461"/>
          </a:xfrm>
        </p:grpSpPr>
        <p:sp>
          <p:nvSpPr>
            <p:cNvPr id="19" name="Retângulo 18"/>
            <p:cNvSpPr/>
            <p:nvPr/>
          </p:nvSpPr>
          <p:spPr>
            <a:xfrm>
              <a:off x="775062" y="4419620"/>
              <a:ext cx="836893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prorrogação de jornada em ambientes insalubres, sem licença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prévia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Retângulo 43"/>
            <p:cNvSpPr/>
            <p:nvPr/>
          </p:nvSpPr>
          <p:spPr>
            <a:xfrm>
              <a:off x="87087" y="4406327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56" name="Grupo 55"/>
          <p:cNvGrpSpPr/>
          <p:nvPr/>
        </p:nvGrpSpPr>
        <p:grpSpPr>
          <a:xfrm>
            <a:off x="-580181" y="4403979"/>
            <a:ext cx="9056913" cy="584775"/>
            <a:chOff x="87087" y="4694524"/>
            <a:chExt cx="9056913" cy="584775"/>
          </a:xfrm>
        </p:grpSpPr>
        <p:sp>
          <p:nvSpPr>
            <p:cNvPr id="20" name="Retângulo 19"/>
            <p:cNvSpPr/>
            <p:nvPr/>
          </p:nvSpPr>
          <p:spPr>
            <a:xfrm>
              <a:off x="775062" y="4694524"/>
              <a:ext cx="836893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altLang="pt-BR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prêmios de incentivo em bens ou serviços, eventualmente concedidos em programas de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incentivo</a:t>
              </a:r>
              <a:endParaRPr lang="pt-BR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Retângulo 44"/>
            <p:cNvSpPr/>
            <p:nvPr/>
          </p:nvSpPr>
          <p:spPr>
            <a:xfrm>
              <a:off x="87087" y="4697659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endParaRPr lang="pt-BR" altLang="pt-BR" sz="2200" dirty="0" smtClean="0">
                <a:solidFill>
                  <a:srgbClr val="91C646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7" name="Grupo 56"/>
          <p:cNvGrpSpPr/>
          <p:nvPr/>
        </p:nvGrpSpPr>
        <p:grpSpPr>
          <a:xfrm>
            <a:off x="-580181" y="4914441"/>
            <a:ext cx="7920444" cy="374461"/>
            <a:chOff x="87087" y="5204986"/>
            <a:chExt cx="7920444" cy="374461"/>
          </a:xfrm>
        </p:grpSpPr>
        <p:sp>
          <p:nvSpPr>
            <p:cNvPr id="21" name="Retângulo 20"/>
            <p:cNvSpPr/>
            <p:nvPr/>
          </p:nvSpPr>
          <p:spPr>
            <a:xfrm>
              <a:off x="775062" y="5215650"/>
              <a:ext cx="72324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- participação nos lucros ou resultados da empresa 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Retângulo 45"/>
            <p:cNvSpPr/>
            <p:nvPr/>
          </p:nvSpPr>
          <p:spPr>
            <a:xfrm>
              <a:off x="87087" y="5204986"/>
              <a:ext cx="801188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endParaRPr lang="pt-BR" altLang="pt-BR" sz="2200" dirty="0" smtClean="0">
                <a:solidFill>
                  <a:srgbClr val="91C646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9" name="CaixaDeTexto 2"/>
          <p:cNvSpPr txBox="1">
            <a:spLocks noChangeArrowheads="1"/>
          </p:cNvSpPr>
          <p:nvPr/>
        </p:nvSpPr>
        <p:spPr bwMode="auto">
          <a:xfrm>
            <a:off x="626033" y="349859"/>
            <a:ext cx="49180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 QUE PODE SER NEGOCIADO?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Art.611-B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cxnSp>
        <p:nvCxnSpPr>
          <p:cNvPr id="60" name="Conector reto 59"/>
          <p:cNvCxnSpPr/>
          <p:nvPr/>
        </p:nvCxnSpPr>
        <p:spPr>
          <a:xfrm flipH="1">
            <a:off x="124700" y="825182"/>
            <a:ext cx="3994711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Imagem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5" y="370357"/>
            <a:ext cx="461498" cy="461498"/>
          </a:xfrm>
          <a:prstGeom prst="rect">
            <a:avLst/>
          </a:prstGeom>
        </p:spPr>
      </p:pic>
      <p:sp>
        <p:nvSpPr>
          <p:cNvPr id="58" name="CaixaDeTexto 2"/>
          <p:cNvSpPr txBox="1">
            <a:spLocks noChangeArrowheads="1"/>
          </p:cNvSpPr>
          <p:nvPr/>
        </p:nvSpPr>
        <p:spPr bwMode="auto">
          <a:xfrm>
            <a:off x="-22" y="-96859"/>
            <a:ext cx="8426493" cy="87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ANTES E DEPOIS | </a:t>
            </a:r>
            <a:r>
              <a:rPr lang="pt-BR" altLang="pt-BR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Negociado sobre o legislado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794" y="5172858"/>
            <a:ext cx="9036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- r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egras de duração do trabalho e intervalo não são normas de segurança e saúde no trabalho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96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1"/>
          <p:cNvGrpSpPr/>
          <p:nvPr/>
        </p:nvGrpSpPr>
        <p:grpSpPr>
          <a:xfrm>
            <a:off x="0" y="1301497"/>
            <a:ext cx="9304290" cy="374461"/>
            <a:chOff x="574428" y="1508562"/>
            <a:chExt cx="9304290" cy="374461"/>
          </a:xfrm>
        </p:grpSpPr>
        <p:sp>
          <p:nvSpPr>
            <p:cNvPr id="11" name="CaixaDeTexto 2"/>
            <p:cNvSpPr txBox="1">
              <a:spLocks noChangeArrowheads="1"/>
            </p:cNvSpPr>
            <p:nvPr/>
          </p:nvSpPr>
          <p:spPr bwMode="auto">
            <a:xfrm>
              <a:off x="874055" y="1509671"/>
              <a:ext cx="90046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pt-BR" altLang="pt-BR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Normas </a:t>
              </a:r>
              <a:r>
                <a:rPr lang="pt-BR" altLang="pt-BR" sz="1600" b="1" dirty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de identificação </a:t>
              </a:r>
              <a:r>
                <a:rPr lang="pt-BR" altLang="pt-BR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profissional, </a:t>
              </a:r>
              <a:r>
                <a:rPr lang="pt-BR" altLang="pt-BR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Tahoma" panose="020B0604030504040204" pitchFamily="34" charset="0"/>
                </a:rPr>
                <a:t>inclusive as anotações na CTPS</a:t>
              </a:r>
              <a:endPara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574428" y="1508562"/>
              <a:ext cx="412840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200"/>
                </a:lnSpc>
                <a:spcBef>
                  <a:spcPct val="0"/>
                </a:spcBef>
              </a:pPr>
              <a:r>
                <a:rPr lang="pt-BR" altLang="pt-BR" sz="2200" dirty="0" smtClean="0">
                  <a:solidFill>
                    <a:srgbClr val="91C646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30" name="Retângulo 29"/>
          <p:cNvSpPr/>
          <p:nvPr/>
        </p:nvSpPr>
        <p:spPr>
          <a:xfrm>
            <a:off x="-388348" y="1670998"/>
            <a:ext cx="801188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200"/>
              </a:lnSpc>
              <a:spcBef>
                <a:spcPct val="0"/>
              </a:spcBef>
            </a:pPr>
            <a:r>
              <a:rPr lang="pt-BR" altLang="pt-BR" sz="2200" dirty="0" smtClean="0">
                <a:solidFill>
                  <a:srgbClr val="91C64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5" name="Retângulo 4"/>
          <p:cNvSpPr/>
          <p:nvPr/>
        </p:nvSpPr>
        <p:spPr>
          <a:xfrm>
            <a:off x="510173" y="1828387"/>
            <a:ext cx="237757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seguro-desemprego</a:t>
            </a:r>
          </a:p>
        </p:txBody>
      </p:sp>
      <p:sp>
        <p:nvSpPr>
          <p:cNvPr id="6" name="Retângulo 5"/>
          <p:cNvSpPr/>
          <p:nvPr/>
        </p:nvSpPr>
        <p:spPr>
          <a:xfrm>
            <a:off x="510173" y="2103291"/>
            <a:ext cx="91242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FGTS</a:t>
            </a:r>
            <a:endParaRPr lang="pt-BR" sz="15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10173" y="2378195"/>
            <a:ext cx="180850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salário mínimo</a:t>
            </a:r>
          </a:p>
        </p:txBody>
      </p:sp>
      <p:sp>
        <p:nvSpPr>
          <p:cNvPr id="8" name="Retângulo 7"/>
          <p:cNvSpPr/>
          <p:nvPr/>
        </p:nvSpPr>
        <p:spPr>
          <a:xfrm>
            <a:off x="510173" y="2653099"/>
            <a:ext cx="563167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remuneração do trabalho noturno superior à do diurno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10173" y="2928003"/>
            <a:ext cx="76258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proteção do salário na forma da lei, constituindo crime sua retenção dolosa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10173" y="3202907"/>
            <a:ext cx="175721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salário-família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10173" y="3477811"/>
            <a:ext cx="330891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repouso semanal remunerado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510173" y="3752715"/>
            <a:ext cx="803617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remuneração do serviço extraordinário superior, no mínimo, em 50% à do normal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510173" y="4046669"/>
            <a:ext cx="75215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número de dias de férias devidas ao empregado e seu gozo remuneradas com, pelo menos, um terço a mais do que o salário normal</a:t>
            </a:r>
          </a:p>
        </p:txBody>
      </p:sp>
      <p:sp>
        <p:nvSpPr>
          <p:cNvPr id="59" name="CaixaDeTexto 2"/>
          <p:cNvSpPr txBox="1">
            <a:spLocks noChangeArrowheads="1"/>
          </p:cNvSpPr>
          <p:nvPr/>
        </p:nvSpPr>
        <p:spPr bwMode="auto">
          <a:xfrm>
            <a:off x="597836" y="589989"/>
            <a:ext cx="85461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 QUE </a:t>
            </a:r>
            <a:r>
              <a:rPr lang="pt-BR" altLang="pt-BR" sz="14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NÃO</a:t>
            </a:r>
            <a:r>
              <a:rPr lang="pt-BR" altLang="pt-BR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PODE SER NEGOCIADO</a:t>
            </a:r>
            <a:r>
              <a:rPr lang="pt-BR" altLang="pt-BR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PARA SUPRIMIR OU REDUZIR DIREITOS (art. 7º CF)  </a:t>
            </a:r>
            <a:r>
              <a:rPr lang="pt-BR" altLang="pt-BR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Art.611-A</a:t>
            </a:r>
            <a:endParaRPr lang="pt-BR" altLang="pt-BR" sz="14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400" dirty="0" smtClean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pic>
        <p:nvPicPr>
          <p:cNvPr id="61" name="Imagem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10" y="589989"/>
            <a:ext cx="461498" cy="461498"/>
          </a:xfrm>
          <a:prstGeom prst="rect">
            <a:avLst/>
          </a:prstGeom>
        </p:spPr>
      </p:pic>
      <p:cxnSp>
        <p:nvCxnSpPr>
          <p:cNvPr id="66" name="Conector reto 65"/>
          <p:cNvCxnSpPr/>
          <p:nvPr/>
        </p:nvCxnSpPr>
        <p:spPr>
          <a:xfrm>
            <a:off x="271681" y="611918"/>
            <a:ext cx="326155" cy="363631"/>
          </a:xfrm>
          <a:prstGeom prst="line">
            <a:avLst/>
          </a:prstGeom>
          <a:ln w="15875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to 67"/>
          <p:cNvCxnSpPr/>
          <p:nvPr/>
        </p:nvCxnSpPr>
        <p:spPr>
          <a:xfrm flipV="1">
            <a:off x="271681" y="616421"/>
            <a:ext cx="326155" cy="363631"/>
          </a:xfrm>
          <a:prstGeom prst="line">
            <a:avLst/>
          </a:prstGeom>
          <a:ln w="15875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tângulo 57"/>
          <p:cNvSpPr/>
          <p:nvPr/>
        </p:nvSpPr>
        <p:spPr>
          <a:xfrm>
            <a:off x="510173" y="4563753"/>
            <a:ext cx="465544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licença-maternidade e </a:t>
            </a:r>
            <a:r>
              <a:rPr lang="pt-BR" altLang="pt-BR" sz="1500" dirty="0" err="1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licença-paternidade</a:t>
            </a:r>
            <a:endParaRPr lang="pt-BR" altLang="pt-BR" sz="15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cxnSp>
        <p:nvCxnSpPr>
          <p:cNvPr id="63" name="Conector reto 62"/>
          <p:cNvCxnSpPr/>
          <p:nvPr/>
        </p:nvCxnSpPr>
        <p:spPr>
          <a:xfrm flipH="1">
            <a:off x="124701" y="1051487"/>
            <a:ext cx="8689099" cy="2295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ANTES E DEPOIS | </a:t>
            </a:r>
            <a:r>
              <a:rPr lang="pt-BR" altLang="pt-BR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Negociado sobre o legislado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510173" y="4886918"/>
            <a:ext cx="141096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pt-BR" altLang="pt-BR" sz="15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13º salário</a:t>
            </a:r>
            <a:endParaRPr lang="pt-BR" altLang="pt-BR" sz="15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42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2" grpId="0"/>
      <p:bldP spid="15" grpId="0"/>
      <p:bldP spid="16" grpId="0"/>
      <p:bldP spid="17" grpId="0"/>
      <p:bldP spid="58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468313" y="1397186"/>
            <a:ext cx="39798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Art. 614, §3º, CLT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duração não superior a 2 anos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4817594" y="2394940"/>
            <a:ext cx="40157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Art. 614, §3º, CLT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duração não superior a 2 anos,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vedada a </a:t>
            </a:r>
            <a:r>
              <a:rPr lang="pt-BR" altLang="pt-BR" sz="1600" b="1" dirty="0" err="1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ultratividade</a:t>
            </a:r>
            <a:endParaRPr lang="pt-BR" altLang="pt-BR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aixaDeTexto 2"/>
          <p:cNvSpPr txBox="1">
            <a:spLocks noChangeArrowheads="1"/>
          </p:cNvSpPr>
          <p:nvPr/>
        </p:nvSpPr>
        <p:spPr bwMode="auto">
          <a:xfrm>
            <a:off x="468314" y="2395723"/>
            <a:ext cx="37361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Súmula n. 277 do TST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cláusulas incorporam ao contrato de trabalho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aixaDeTexto 2"/>
          <p:cNvSpPr txBox="1">
            <a:spLocks noChangeArrowheads="1"/>
          </p:cNvSpPr>
          <p:nvPr/>
        </p:nvSpPr>
        <p:spPr bwMode="auto">
          <a:xfrm>
            <a:off x="468313" y="3394261"/>
            <a:ext cx="38592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ADPF n. 323/DF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liminar para suspender os efeitos da Súmula n. 277 do TST</a:t>
            </a:r>
          </a:p>
        </p:txBody>
      </p:sp>
      <p:cxnSp>
        <p:nvCxnSpPr>
          <p:cNvPr id="16" name="Conector reto 15"/>
          <p:cNvCxnSpPr>
            <a:stCxn id="17" idx="2"/>
          </p:cNvCxnSpPr>
          <p:nvPr/>
        </p:nvCxnSpPr>
        <p:spPr>
          <a:xfrm flipH="1">
            <a:off x="4571691" y="1350222"/>
            <a:ext cx="1737" cy="4364778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61" y="826471"/>
            <a:ext cx="414534" cy="523751"/>
          </a:xfrm>
          <a:prstGeom prst="rect">
            <a:avLst/>
          </a:prstGeom>
        </p:spPr>
      </p:pic>
      <p:sp>
        <p:nvSpPr>
          <p:cNvPr id="18" name="CaixaDeTexto 2"/>
          <p:cNvSpPr txBox="1">
            <a:spLocks noChangeArrowheads="1"/>
          </p:cNvSpPr>
          <p:nvPr/>
        </p:nvSpPr>
        <p:spPr bwMode="auto">
          <a:xfrm>
            <a:off x="0" y="704341"/>
            <a:ext cx="4571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ANTES</a:t>
            </a:r>
          </a:p>
        </p:txBody>
      </p:sp>
      <p:sp>
        <p:nvSpPr>
          <p:cNvPr id="19" name="CaixaDeTexto 2"/>
          <p:cNvSpPr txBox="1">
            <a:spLocks noChangeArrowheads="1"/>
          </p:cNvSpPr>
          <p:nvPr/>
        </p:nvSpPr>
        <p:spPr bwMode="auto">
          <a:xfrm>
            <a:off x="4571691" y="704341"/>
            <a:ext cx="4571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DEPOIS</a:t>
            </a:r>
          </a:p>
        </p:txBody>
      </p:sp>
      <p:cxnSp>
        <p:nvCxnSpPr>
          <p:cNvPr id="20" name="Conector reto 19"/>
          <p:cNvCxnSpPr/>
          <p:nvPr/>
        </p:nvCxnSpPr>
        <p:spPr>
          <a:xfrm flipH="1" flipV="1">
            <a:off x="-17416" y="1084740"/>
            <a:ext cx="4366159" cy="3607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H="1">
            <a:off x="4796066" y="1085263"/>
            <a:ext cx="4364113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ANTES E DEPOIS | NEGOCIAÇÃO COLETIVA - </a:t>
            </a:r>
            <a:r>
              <a:rPr lang="pt-BR" altLang="pt-BR" sz="18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Ultratividade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89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384252" y="1421671"/>
            <a:ext cx="383812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Arial" panose="020B0604020202020204" pitchFamily="34" charset="0"/>
              </a:rPr>
              <a:t>Art. 444, CLT:</a:t>
            </a:r>
            <a:r>
              <a:rPr lang="pt-BR" altLang="pt-BR" sz="16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pt-BR" altLang="pt-BR" sz="16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 relações são </a:t>
            </a:r>
            <a:r>
              <a:rPr lang="pt-BR" altLang="pt-BR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objeto de livre estipulação</a:t>
            </a:r>
            <a:r>
              <a:rPr lang="pt-BR" altLang="pt-BR" sz="1600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, se não foram contra as proteções ao trabalho, contra os instrumentos coletivos e contra as decisões das autoridades competentes </a:t>
            </a:r>
            <a:endParaRPr lang="pt-BR" altLang="pt-BR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4778648" y="1421671"/>
            <a:ext cx="4015728" cy="301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Art. 444, parágrafo único, CLT: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ainda há a livre estipulação, mas agora o empregado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portador de diploma de nível superior e que perceba salário mensal igual ou superior a 2 vezes o limite máximo do RGPS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 também negocia com a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mesma eficácia legal e preponderância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relativamente às matérias cuja negociação coletiva é permitida </a:t>
            </a:r>
            <a:endParaRPr lang="pt-BR" altLang="pt-BR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 flipH="1">
            <a:off x="4571132" y="1350222"/>
            <a:ext cx="1737" cy="4364778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61" y="826471"/>
            <a:ext cx="414534" cy="523751"/>
          </a:xfrm>
          <a:prstGeom prst="rect">
            <a:avLst/>
          </a:prstGeom>
        </p:spPr>
      </p:pic>
      <p:sp>
        <p:nvSpPr>
          <p:cNvPr id="18" name="CaixaDeTexto 2"/>
          <p:cNvSpPr txBox="1">
            <a:spLocks noChangeArrowheads="1"/>
          </p:cNvSpPr>
          <p:nvPr/>
        </p:nvSpPr>
        <p:spPr bwMode="auto">
          <a:xfrm>
            <a:off x="0" y="704341"/>
            <a:ext cx="4571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ANTES</a:t>
            </a:r>
          </a:p>
        </p:txBody>
      </p:sp>
      <p:sp>
        <p:nvSpPr>
          <p:cNvPr id="19" name="CaixaDeTexto 2"/>
          <p:cNvSpPr txBox="1">
            <a:spLocks noChangeArrowheads="1"/>
          </p:cNvSpPr>
          <p:nvPr/>
        </p:nvSpPr>
        <p:spPr bwMode="auto">
          <a:xfrm>
            <a:off x="4571691" y="704341"/>
            <a:ext cx="4571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DEPOIS</a:t>
            </a:r>
          </a:p>
        </p:txBody>
      </p:sp>
      <p:cxnSp>
        <p:nvCxnSpPr>
          <p:cNvPr id="20" name="Conector reto 19"/>
          <p:cNvCxnSpPr/>
          <p:nvPr/>
        </p:nvCxnSpPr>
        <p:spPr>
          <a:xfrm flipH="1" flipV="1">
            <a:off x="-17416" y="1084740"/>
            <a:ext cx="4366159" cy="3607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H="1">
            <a:off x="4796066" y="1085263"/>
            <a:ext cx="4364113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ANTES E DEPOIS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Negociação Individual</a:t>
            </a:r>
          </a:p>
        </p:txBody>
      </p:sp>
    </p:spTree>
    <p:extLst>
      <p:ext uri="{BB962C8B-B14F-4D97-AF65-F5344CB8AC3E}">
        <p14:creationId xmlns:p14="http://schemas.microsoft.com/office/powerpoint/2010/main" val="225140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384252" y="1421671"/>
            <a:ext cx="3838124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Art. 11, CF: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nas empresas com mais de 200 empregados,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é assegurada a eleição de um representante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destes com a finalidade exclusiva de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promover-lhes o entendimento direto com os </a:t>
            </a:r>
            <a:r>
              <a:rPr lang="pt-BR" altLang="pt-BR" sz="1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empregadores</a:t>
            </a:r>
            <a:endParaRPr lang="pt-BR" altLang="pt-BR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4743812" y="1467362"/>
            <a:ext cx="4260849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pt-BR" altLang="pt-BR" sz="1600" b="1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Art. 510-A e seguintes, CLT: 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 empresas com mais de 200 empregados é assegurada a eleição de uma comissão de: I – 3 membros nas empresas com + de 200 até 3.000 empregados, II – 5 membros com +  3.000 até 5.000 empregados, III – 7 membros com + de 5.000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Mandato de 1 ano</a:t>
            </a:r>
            <a:r>
              <a:rPr lang="pt-BR" altLang="pt-BR" sz="16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não implica suspensão ou interrupção do contrato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Estabilidade da candidatura até 1 ano após o mandato, quando não poderá haver despedida arbitrária (a que não se fundar em motivo disciplinar, técnico, econômico ou financeiro)</a:t>
            </a:r>
          </a:p>
        </p:txBody>
      </p:sp>
      <p:cxnSp>
        <p:nvCxnSpPr>
          <p:cNvPr id="13" name="Conector reto 12"/>
          <p:cNvCxnSpPr>
            <a:stCxn id="15" idx="2"/>
          </p:cNvCxnSpPr>
          <p:nvPr/>
        </p:nvCxnSpPr>
        <p:spPr>
          <a:xfrm flipH="1">
            <a:off x="4571691" y="1350222"/>
            <a:ext cx="1737" cy="4364778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61" y="826471"/>
            <a:ext cx="414534" cy="523751"/>
          </a:xfrm>
          <a:prstGeom prst="rect">
            <a:avLst/>
          </a:prstGeom>
        </p:spPr>
      </p:pic>
      <p:sp>
        <p:nvSpPr>
          <p:cNvPr id="16" name="CaixaDeTexto 2"/>
          <p:cNvSpPr txBox="1">
            <a:spLocks noChangeArrowheads="1"/>
          </p:cNvSpPr>
          <p:nvPr/>
        </p:nvSpPr>
        <p:spPr bwMode="auto">
          <a:xfrm>
            <a:off x="0" y="704341"/>
            <a:ext cx="4571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ANTES</a:t>
            </a:r>
          </a:p>
        </p:txBody>
      </p:sp>
      <p:sp>
        <p:nvSpPr>
          <p:cNvPr id="17" name="CaixaDeTexto 2"/>
          <p:cNvSpPr txBox="1">
            <a:spLocks noChangeArrowheads="1"/>
          </p:cNvSpPr>
          <p:nvPr/>
        </p:nvSpPr>
        <p:spPr bwMode="auto">
          <a:xfrm>
            <a:off x="4571691" y="704341"/>
            <a:ext cx="45710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pt-BR" altLang="pt-BR" sz="1800" b="1" spc="3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DEPOIS</a:t>
            </a:r>
          </a:p>
        </p:txBody>
      </p:sp>
      <p:cxnSp>
        <p:nvCxnSpPr>
          <p:cNvPr id="18" name="Conector reto 17"/>
          <p:cNvCxnSpPr/>
          <p:nvPr/>
        </p:nvCxnSpPr>
        <p:spPr>
          <a:xfrm flipH="1" flipV="1">
            <a:off x="-17416" y="1084740"/>
            <a:ext cx="4366159" cy="3607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H="1">
            <a:off x="4796066" y="1085263"/>
            <a:ext cx="4364113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ANTES E DEPOIS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Comissão de Representação de Empregados</a:t>
            </a:r>
          </a:p>
        </p:txBody>
      </p:sp>
    </p:spTree>
    <p:extLst>
      <p:ext uri="{BB962C8B-B14F-4D97-AF65-F5344CB8AC3E}">
        <p14:creationId xmlns:p14="http://schemas.microsoft.com/office/powerpoint/2010/main" val="155853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24773" y="-3139"/>
            <a:ext cx="4714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pt-BR" altLang="pt-BR" sz="1800" b="1" cap="small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Comissão de Representação de Empregados</a:t>
            </a:r>
            <a:endParaRPr lang="pt-BR" altLang="pt-BR" sz="1600" b="1" spc="-1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382768" y="1399599"/>
            <a:ext cx="8518334" cy="231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Representar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os empregados perante a administração da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empresa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Encaminhar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reivindicações dos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empregados 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Assegurar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tratamento justo e imparcial e impedir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discriminação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Aprimorar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relacionamento entre empresas e empregados, promover diálogo e evitar ou buscar solução para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conflitos 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  <a:buClr>
                <a:schemeClr val="bg1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Acompanhar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cumprimento das leis trabalhistas e das negociações coletivas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759656" y="638014"/>
            <a:ext cx="18582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BR" altLang="pt-BR" sz="2000" cap="small" spc="3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  <a:endParaRPr lang="pt-BR" altLang="pt-BR" sz="1800" spc="30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 flipH="1">
            <a:off x="815084" y="1018806"/>
            <a:ext cx="1747347" cy="0"/>
          </a:xfrm>
          <a:prstGeom prst="line">
            <a:avLst/>
          </a:prstGeom>
          <a:ln w="25400">
            <a:solidFill>
              <a:srgbClr val="91C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88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2"/>
          <p:cNvSpPr txBox="1">
            <a:spLocks noChangeArrowheads="1"/>
          </p:cNvSpPr>
          <p:nvPr/>
        </p:nvSpPr>
        <p:spPr bwMode="auto">
          <a:xfrm>
            <a:off x="247746" y="1056240"/>
            <a:ext cx="412105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Permanência do empregado na empresa para atender interesse pessoal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4º, §2º,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não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é tempo à disposição e nem é computado na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jornada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 smtClean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 lvl="1">
              <a:spcBef>
                <a:spcPct val="0"/>
              </a:spcBef>
              <a:buFontTx/>
              <a:buNone/>
            </a:pPr>
            <a:r>
              <a:rPr lang="pt-BR" altLang="pt-BR" sz="1400" dirty="0" smtClean="0">
                <a:solidFill>
                  <a:srgbClr val="91C646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Ex.: práticas perigosas, descanso, lazer, estudo, alimentação, troca de uniforme ou roupa, salvo quando houver a obrigatoriedade de realizar troca na empresa. </a:t>
            </a:r>
            <a:endParaRPr lang="pt-BR" altLang="pt-BR" sz="1400" dirty="0">
              <a:solidFill>
                <a:srgbClr val="91C646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587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47746" y="797422"/>
            <a:ext cx="4121054" cy="4142878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4640902" y="1080439"/>
            <a:ext cx="419149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pt-BR" altLang="pt-BR" sz="1600" b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Extingue as horas </a:t>
            </a:r>
            <a:r>
              <a:rPr lang="pt-BR" altLang="pt-BR" sz="1600" b="1" i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in </a:t>
            </a:r>
            <a:r>
              <a:rPr lang="pt-BR" altLang="pt-BR" sz="1600" b="1" i="1" spc="-30" dirty="0" err="1" smtClean="0">
                <a:solidFill>
                  <a:srgbClr val="91C646"/>
                </a:solidFill>
                <a:latin typeface="Century Gothic" panose="020B0502020202020204" pitchFamily="34" charset="0"/>
              </a:rPr>
              <a:t>itinere</a:t>
            </a:r>
            <a:r>
              <a:rPr lang="pt-BR" altLang="pt-BR" sz="1600" b="1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(art. 58, § 2º, CLT</a:t>
            </a:r>
            <a:r>
              <a:rPr lang="pt-BR" altLang="pt-BR" sz="16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 despendido pelo empregado residência-posto de trabalho-residência não será computado na jornada, não se considerando tempo à disposição </a:t>
            </a:r>
            <a:endParaRPr lang="pt-BR" altLang="pt-BR" sz="1600" spc="-3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4597399" y="797422"/>
            <a:ext cx="4286623" cy="4142878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6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animBg="1"/>
      <p:bldP spid="21" grpId="0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1" y="0"/>
            <a:ext cx="9144000" cy="5715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428625" y="371475"/>
            <a:ext cx="10047563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26" name="CaixaDeTexto 2"/>
          <p:cNvSpPr txBox="1">
            <a:spLocks noChangeArrowheads="1"/>
          </p:cNvSpPr>
          <p:nvPr/>
        </p:nvSpPr>
        <p:spPr bwMode="auto">
          <a:xfrm>
            <a:off x="142218" y="443356"/>
            <a:ext cx="8915561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Regulamenta o </a:t>
            </a:r>
            <a:r>
              <a:rPr lang="pt-BR" altLang="pt-BR" sz="1600" b="1" dirty="0" err="1" smtClean="0">
                <a:solidFill>
                  <a:srgbClr val="91C646"/>
                </a:solidFill>
                <a:latin typeface="Century Gothic" panose="020B0502020202020204" pitchFamily="34" charset="0"/>
              </a:rPr>
              <a:t>teletrabalho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62,III, 75-A a 75-E da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 está sujeito a controle de jornada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contrato entre empresa e trabalhador especificará responsabilidade pelos equipamentos e infraestrutura tecnológica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empresa tem dever de instruir o trabalhador sobre precauções contra acidentes e doenças do trabalho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81396" y="447334"/>
            <a:ext cx="8943077" cy="179651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81396" y="2317687"/>
            <a:ext cx="8976383" cy="3326527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38550" y="2335616"/>
            <a:ext cx="8985923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Flexibiliza as regras de trabalho parcial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58-A, CLT)</a:t>
            </a:r>
            <a:endParaRPr lang="pt-BR" altLang="pt-BR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Aquele cuja duração semanal não exceda a 30 horas semanais, sem a possibilidade de horas suplementares, ou, ainda, aquele cuja duração semanal não exceda a 26 horas, com a possibilidade de até 6 horas suplementares semanais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 haver </a:t>
            </a:r>
            <a:r>
              <a:rPr lang="pt-BR" altLang="pt-BR" sz="1600" u="sng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compensação diretamente até a semana imediatamente posterior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à da sua execução, devendo ser feita a sua quitação na folha do mês subsequente, caso não compensadas 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u="sng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Férias regidas pelo disposto no art. 130 da CLT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(após cada período de 12 meses de contrato de trabalho, o empregado terá 30 dias de férias) e é facultado ao empregado converter 1/3 do período de férias a que tiver </a:t>
            </a:r>
            <a:r>
              <a:rPr lang="pt-BR" altLang="pt-BR" sz="1600" u="sng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direito em abono pecuniário</a:t>
            </a:r>
            <a:endParaRPr lang="pt-BR" altLang="pt-BR" sz="1600" u="sng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2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2" name="Retângulo 1"/>
          <p:cNvSpPr/>
          <p:nvPr/>
        </p:nvSpPr>
        <p:spPr>
          <a:xfrm>
            <a:off x="247746" y="657722"/>
            <a:ext cx="3728995" cy="248260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4231175" y="657722"/>
            <a:ext cx="4652848" cy="248260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/>
          <p:cNvSpPr/>
          <p:nvPr/>
        </p:nvSpPr>
        <p:spPr>
          <a:xfrm>
            <a:off x="247747" y="3304833"/>
            <a:ext cx="5023502" cy="2236591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256624" y="881242"/>
            <a:ext cx="3720117" cy="22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Compensação de jornada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59, § 6º, 59-B, caput e parágrafo único,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estabelecido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por acordo individual, tácito ou escrito, para compensação no mesmo mês; horas extras habituais não descaracterizam o acordo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4345723" y="826471"/>
            <a:ext cx="4538300" cy="198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Banco de horas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art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. 59, § 5º, 59-B, parágrafo único, 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CLT)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pactuado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por negociação coletiva para compensação anual ou por acordo individual escrito para compensação em 6 meses; horas extras habituais não descaracterizam o acordo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aixaDeTexto 2"/>
          <p:cNvSpPr txBox="1">
            <a:spLocks noChangeArrowheads="1"/>
          </p:cNvSpPr>
          <p:nvPr/>
        </p:nvSpPr>
        <p:spPr bwMode="auto">
          <a:xfrm>
            <a:off x="265676" y="3407465"/>
            <a:ext cx="5005572" cy="169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Realização de horas extras </a:t>
            </a:r>
            <a:r>
              <a:rPr lang="de-DE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59 e 61, § 1º, CLT)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duração diária pode ser excedida em 2 horas </a:t>
            </a:r>
            <a:r>
              <a:rPr lang="pt-BR" altLang="pt-BR" sz="1600" u="sng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por acordo individual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; possibilidade de exceder às 2 horas por necessidade imperiosa independente de negociação coletiva ou comunicação à autoridade competente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5670315" y="3545963"/>
            <a:ext cx="308357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Pagamento apenas do período suprimido do intervalo intrajornada não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concedido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71, §4º, CLT)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540187" y="3304831"/>
            <a:ext cx="3343835" cy="2236591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9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7" grpId="0" animBg="1"/>
      <p:bldP spid="11" grpId="0"/>
      <p:bldP spid="12" grpId="0"/>
      <p:bldP spid="13" grpId="0"/>
      <p:bldP spid="14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09646" y="1305896"/>
            <a:ext cx="8731153" cy="2236591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2"/>
          <p:cNvSpPr txBox="1">
            <a:spLocks noChangeArrowheads="1"/>
          </p:cNvSpPr>
          <p:nvPr/>
        </p:nvSpPr>
        <p:spPr bwMode="auto">
          <a:xfrm>
            <a:off x="227576" y="1751428"/>
            <a:ext cx="8699990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Jornada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12x36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59-A, 60, parágrafo único, CLT)</a:t>
            </a:r>
            <a:endParaRPr lang="pt-BR" altLang="pt-BR" sz="1600" dirty="0" smtClean="0">
              <a:solidFill>
                <a:srgbClr val="91C646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pode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ser </a:t>
            </a:r>
            <a:r>
              <a:rPr lang="pt-BR" altLang="pt-BR" sz="1600" u="sng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instituída por acordo individual escrito, convenção coletiva ou acordo coletivo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; excetuada essa modalidade de jornada da exigência de licença prévia em matéria de SST para prorrogação de jornada em atividades insalubres 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7" name="Conector reto 16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3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247746" y="674902"/>
            <a:ext cx="8636277" cy="134013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2"/>
          <p:cNvSpPr txBox="1">
            <a:spLocks noChangeArrowheads="1"/>
          </p:cNvSpPr>
          <p:nvPr/>
        </p:nvSpPr>
        <p:spPr bwMode="auto">
          <a:xfrm>
            <a:off x="360876" y="688410"/>
            <a:ext cx="8390966" cy="125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Permite o fracionamento de férias em até 3 períodos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134 da CLT)</a:t>
            </a:r>
            <a:endParaRPr lang="pt-BR" altLang="pt-BR" sz="1600" dirty="0" smtClean="0">
              <a:solidFill>
                <a:srgbClr val="91C646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80000"/>
              <a:buFont typeface="Wingdings" panose="05000000000000000000" pitchFamily="2" charset="2"/>
              <a:buChar char="§"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um não inferior a 14 dias, e os restantes não menores que 5 dias, desde que haja concordância do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empregado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80000"/>
              <a:buFont typeface="Wingdings" panose="05000000000000000000" pitchFamily="2" charset="2"/>
              <a:buChar char="§"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permite o fracionamento para menores de 18 e maiores de 50 anos</a:t>
            </a:r>
          </a:p>
        </p:txBody>
      </p:sp>
      <p:sp>
        <p:nvSpPr>
          <p:cNvPr id="18" name="CaixaDeTexto 2"/>
          <p:cNvSpPr txBox="1">
            <a:spLocks noChangeArrowheads="1"/>
          </p:cNvSpPr>
          <p:nvPr/>
        </p:nvSpPr>
        <p:spPr bwMode="auto">
          <a:xfrm>
            <a:off x="370401" y="2293188"/>
            <a:ext cx="8390966" cy="149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Amplia o rol de parcelas que não integram a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remuneração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1600" dirty="0" err="1" smtClean="0">
                <a:solidFill>
                  <a:srgbClr val="91C646"/>
                </a:solidFill>
                <a:latin typeface="Century Gothic" panose="020B0502020202020204" pitchFamily="34" charset="0"/>
              </a:rPr>
              <a:t>arts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. 457, 458, §5º, CLT e alínea q do § 9º do art. 28 da Lei no 8.212/91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são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excluídas da remuneração as importâncias pagas a título de ajuda de custo, auxílio-alimentação (vedado seu pagamento em dinheiro), diárias para viagem, prêmios e abonos</a:t>
            </a:r>
          </a:p>
        </p:txBody>
      </p:sp>
      <p:sp>
        <p:nvSpPr>
          <p:cNvPr id="19" name="Retângulo 18"/>
          <p:cNvSpPr/>
          <p:nvPr/>
        </p:nvSpPr>
        <p:spPr>
          <a:xfrm flipV="1">
            <a:off x="247746" y="2284168"/>
            <a:ext cx="8643958" cy="150686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247746" y="4045034"/>
            <a:ext cx="8643958" cy="122447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247746" y="4318254"/>
            <a:ext cx="8643958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Possibilita a reversão de empregado da função de confiança para o cargo efetivo sem incorporação da gratificação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468, §2º,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>
              <a:solidFill>
                <a:srgbClr val="91C646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3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6" grpId="0"/>
      <p:bldP spid="18" grpId="0"/>
      <p:bldP spid="19" grpId="0" animBg="1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35047" y="836446"/>
            <a:ext cx="8636276" cy="326565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2"/>
          <p:cNvSpPr txBox="1">
            <a:spLocks noChangeArrowheads="1"/>
          </p:cNvSpPr>
          <p:nvPr/>
        </p:nvSpPr>
        <p:spPr bwMode="auto">
          <a:xfrm>
            <a:off x="357701" y="1357406"/>
            <a:ext cx="8390967" cy="192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Estabelece requisitos para indenizações por dano moral e outros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dano extrapatrimonial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 </a:t>
            </a:r>
            <a:r>
              <a:rPr lang="en-US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223-A a 223-G, CLT)</a:t>
            </a:r>
            <a:endParaRPr lang="pt-BR" altLang="pt-BR" sz="1600" dirty="0">
              <a:solidFill>
                <a:srgbClr val="91C646"/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80000"/>
              <a:buFont typeface="Wingdings" panose="05000000000000000000" pitchFamily="2" charset="2"/>
              <a:buChar char="§"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ofensa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leve, até 3 vezes o salário do ofendido ou ofensor	</a:t>
            </a:r>
          </a:p>
          <a:p>
            <a:pPr marL="28575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80000"/>
              <a:buFont typeface="Wingdings" panose="05000000000000000000" pitchFamily="2" charset="2"/>
              <a:buChar char="§"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ofensa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média, até 5 vezes o salário do ofendido ou ofensor</a:t>
            </a:r>
          </a:p>
          <a:p>
            <a:pPr marL="28575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80000"/>
              <a:buFont typeface="Wingdings" panose="05000000000000000000" pitchFamily="2" charset="2"/>
              <a:buChar char="§"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ofensa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grave, até 20 vezes o salário do ofendido ou ofensor</a:t>
            </a:r>
          </a:p>
          <a:p>
            <a:pPr marL="28575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80000"/>
              <a:buFont typeface="Wingdings" panose="05000000000000000000" pitchFamily="2" charset="2"/>
              <a:buChar char="§"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ofensa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gravíssima, até 50 vezes o salário do ofendido ou ofensor</a:t>
            </a:r>
          </a:p>
        </p:txBody>
      </p:sp>
      <p:cxnSp>
        <p:nvCxnSpPr>
          <p:cNvPr id="11" name="Conector reto 10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22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247745" y="2190064"/>
            <a:ext cx="8564559" cy="300884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2"/>
          <p:cNvSpPr txBox="1">
            <a:spLocks noChangeArrowheads="1"/>
          </p:cNvSpPr>
          <p:nvPr/>
        </p:nvSpPr>
        <p:spPr bwMode="auto">
          <a:xfrm>
            <a:off x="320743" y="2280339"/>
            <a:ext cx="8313549" cy="2764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Altera a regra do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trabalho da mulher em atividades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insalubres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394-A,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Será afastada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de: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I - atividades insalubres em grau máximo, enquanto durar a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gestação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II - atividades insalubres em grau médio ou mínimo, quando apresentar atestado de saúde, emitido por médico de confiança da mulher, que recomende o afastamento durante a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gestação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III - atividades insalubres em qualquer grau, quando apresentar atestado de saúde, emitido por médico de confiança da mulher, que recomende o afastamento durante a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lactação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47745" y="594240"/>
            <a:ext cx="8564559" cy="1213837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247745" y="1039831"/>
            <a:ext cx="8178746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Acaba com o intervalo de 15 minutos para o trabalho extraordinário da mulher</a:t>
            </a:r>
            <a:endParaRPr lang="pt-BR" altLang="pt-BR" sz="1600" dirty="0">
              <a:solidFill>
                <a:srgbClr val="91C646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0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6" grpId="0"/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17" name="CaixaDeTexto 2"/>
          <p:cNvSpPr txBox="1">
            <a:spLocks noChangeArrowheads="1"/>
          </p:cNvSpPr>
          <p:nvPr/>
        </p:nvSpPr>
        <p:spPr bwMode="auto">
          <a:xfrm>
            <a:off x="145031" y="678149"/>
            <a:ext cx="4398394" cy="203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Plano de Demissão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Voluntária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477-B,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se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previsto em convenção ou acordo coletivo dá quitação plena e irrevogável dos direitos decorrentes da relação de emprego, exceto se estipulado diversamente pelas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partes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45032" y="678149"/>
            <a:ext cx="4398393" cy="196773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145031" y="2791476"/>
            <a:ext cx="4398394" cy="267149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247188" y="2881751"/>
            <a:ext cx="4205621" cy="2581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Cria uma nova modalidade de rescisão contratual por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acordo </a:t>
            </a:r>
            <a:r>
              <a:rPr lang="pt-BR" altLang="pt-BR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484-A, CLT; art. 20, inciso I-A da Lei n. 8.036/90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>
              <a:solidFill>
                <a:srgbClr val="91C646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será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devido (i) pagamento do aviso prévio, se indenizado, pela metade, (</a:t>
            </a:r>
            <a:r>
              <a:rPr lang="pt-BR" altLang="pt-BR" sz="1600" dirty="0" err="1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ii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) 50% da multa sobre o FGTS e (</a:t>
            </a:r>
            <a:r>
              <a:rPr lang="pt-BR" altLang="pt-BR" sz="1600" dirty="0" err="1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iii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) as demais verbas no valor integral. O trabalhador poderá levantar 80% do valor dos depósitos de FGTS </a:t>
            </a:r>
          </a:p>
        </p:txBody>
      </p:sp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4897570" y="733234"/>
            <a:ext cx="407049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Permite a homologação de acordos extrajudiciais na Justiça do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Trabalho 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art. 652, f, 855-B a 855-E, da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realizados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fora de uma reclamação trabalhista</a:t>
            </a:r>
          </a:p>
        </p:txBody>
      </p:sp>
      <p:sp>
        <p:nvSpPr>
          <p:cNvPr id="15" name="Retângulo 14"/>
          <p:cNvSpPr/>
          <p:nvPr/>
        </p:nvSpPr>
        <p:spPr>
          <a:xfrm flipV="1">
            <a:off x="4841928" y="678147"/>
            <a:ext cx="4136972" cy="1957128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"/>
          <p:cNvSpPr txBox="1">
            <a:spLocks noChangeArrowheads="1"/>
          </p:cNvSpPr>
          <p:nvPr/>
        </p:nvSpPr>
        <p:spPr bwMode="auto">
          <a:xfrm>
            <a:off x="4841928" y="2959325"/>
            <a:ext cx="4136972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Dispensa a autorização sindical em demissões coletivas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           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art. 477-A,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>
              <a:solidFill>
                <a:srgbClr val="91C646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841928" y="2797633"/>
            <a:ext cx="4136972" cy="2665337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51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0" grpId="0" animBg="1"/>
      <p:bldP spid="11" grpId="0"/>
      <p:bldP spid="14" grpId="0"/>
      <p:bldP spid="15" grpId="0" animBg="1"/>
      <p:bldP spid="22" grpId="0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13" name="CaixaDeTexto 2"/>
          <p:cNvSpPr txBox="1">
            <a:spLocks noChangeArrowheads="1"/>
          </p:cNvSpPr>
          <p:nvPr/>
        </p:nvSpPr>
        <p:spPr bwMode="auto">
          <a:xfrm>
            <a:off x="247747" y="1122386"/>
            <a:ext cx="8420959" cy="162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Altera os procedimentos para a rescisão contratual</a:t>
            </a:r>
            <a:r>
              <a:rPr 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 </a:t>
            </a:r>
            <a:r>
              <a:rPr 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477 da CLT</a:t>
            </a:r>
            <a:r>
              <a:rPr 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 há mais homologação do TRCT pelo Sindicato</a:t>
            </a:r>
          </a:p>
          <a:p>
            <a:pPr marL="342900" indent="-342900"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Todas as verbas pagas de 10 dias contados do término do contrato</a:t>
            </a:r>
          </a:p>
          <a:p>
            <a:pPr marL="342900" indent="-342900"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Obrigações do empregador: anotar a CTPS, comunicar a dispensa aos órgãos competentes e realizar o pagamento das verbas 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247747" y="928903"/>
            <a:ext cx="8609381" cy="2080998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"/>
          <p:cNvSpPr txBox="1">
            <a:spLocks noChangeArrowheads="1"/>
          </p:cNvSpPr>
          <p:nvPr/>
        </p:nvSpPr>
        <p:spPr bwMode="auto">
          <a:xfrm>
            <a:off x="247747" y="3423762"/>
            <a:ext cx="8517312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Cria a hipótese de quitação anual de verbas trabalhistas com a participação do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sindicato 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art. 507-B,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1600" dirty="0">
              <a:solidFill>
                <a:srgbClr val="91C646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247748" y="3262070"/>
            <a:ext cx="8609380" cy="124671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73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2" grpId="0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PROCESSUAL DO TRABALHO 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219128" y="1155508"/>
            <a:ext cx="3749485" cy="1717393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219127" y="3054569"/>
            <a:ext cx="3749486" cy="1579557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2"/>
          <p:cNvSpPr txBox="1">
            <a:spLocks noChangeArrowheads="1"/>
          </p:cNvSpPr>
          <p:nvPr/>
        </p:nvSpPr>
        <p:spPr bwMode="auto">
          <a:xfrm>
            <a:off x="274772" y="1155508"/>
            <a:ext cx="3573334" cy="171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Prescrição intercorrente 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aplicável à Justiça do </a:t>
            </a:r>
            <a:r>
              <a:rPr lang="pt-BR" altLang="pt-BR" sz="1600" b="1" dirty="0" smtClean="0">
                <a:solidFill>
                  <a:srgbClr val="91C646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Trabalho</a:t>
            </a: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(art. 11-A da 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CLT)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quando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, no curso da execução, o exequente deixar de cumprir determinação judicial dentro de 2 anos 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CaixaDeTexto 2"/>
          <p:cNvSpPr txBox="1">
            <a:spLocks noChangeArrowheads="1"/>
          </p:cNvSpPr>
          <p:nvPr/>
        </p:nvSpPr>
        <p:spPr bwMode="auto">
          <a:xfrm>
            <a:off x="274770" y="3054570"/>
            <a:ext cx="357333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Permite a adoção da arbitragem no direito do trabalho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507-A, 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CLT)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o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empregado deve receber salário superior ao dobro do teto do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RGPS</a:t>
            </a:r>
            <a:endParaRPr lang="pt-BR" altLang="pt-BR" sz="16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434398" y="1155508"/>
            <a:ext cx="4478550" cy="347861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"/>
          <p:cNvSpPr txBox="1">
            <a:spLocks noChangeArrowheads="1"/>
          </p:cNvSpPr>
          <p:nvPr/>
        </p:nvSpPr>
        <p:spPr bwMode="auto">
          <a:xfrm>
            <a:off x="4610100" y="1728805"/>
            <a:ext cx="4167821" cy="228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pt-BR" sz="1600" b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Limita a concessão do benefício da justiça gratuita </a:t>
            </a:r>
            <a:r>
              <a:rPr lang="de-DE" sz="1600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(art. 790, §§3º, 4º, da CLT</a:t>
            </a:r>
            <a:r>
              <a:rPr lang="de-DE" sz="16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sz="1600" spc="-30" dirty="0" smtClean="0">
              <a:solidFill>
                <a:srgbClr val="91C646"/>
              </a:solidFill>
              <a:latin typeface="Century Gothic" panose="020B0502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  <a:defRPr/>
            </a:pPr>
            <a:r>
              <a:rPr lang="pt-BR" sz="16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aqueles que perceberem salário igual ou inferior a 40% do limite máximo dos benefícios do RGPS. O benefício será concedido à parte que comprovar insuficiência de recursos para o pagamento das custas do processo.</a:t>
            </a:r>
            <a:endParaRPr lang="pt-BR" sz="1600" spc="-30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16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/>
      <p:bldP spid="20" grpId="0"/>
      <p:bldP spid="23" grpId="0" animBg="1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PROCESSUAL DO TRABALHO </a:t>
            </a:r>
          </a:p>
        </p:txBody>
      </p:sp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276886" y="1655401"/>
            <a:ext cx="8456944" cy="141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pt-BR" altLang="pt-BR" sz="20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Restrição ou criação de direitos por enunciados de </a:t>
            </a:r>
            <a:r>
              <a:rPr lang="pt-BR" altLang="pt-BR" sz="20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jurisprudência </a:t>
            </a:r>
            <a:r>
              <a:rPr lang="pt-BR" altLang="pt-BR" sz="20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2000" dirty="0">
                <a:solidFill>
                  <a:srgbClr val="91C646"/>
                </a:solidFill>
                <a:latin typeface="Century Gothic" panose="020B0502020202020204" pitchFamily="34" charset="0"/>
              </a:rPr>
              <a:t>art. 702 da CLT)</a:t>
            </a: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pt-BR" alt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súmulas </a:t>
            </a:r>
            <a:r>
              <a:rPr lang="pt-BR" altLang="pt-BR" sz="20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 outros enunciados não poderão restringir direitos legalmente previstos, nem criar obrigações </a:t>
            </a:r>
            <a:endParaRPr lang="pt-BR" alt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79898" y="1425623"/>
            <a:ext cx="8760901" cy="1960246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6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DIREITO PROCESSUAL DO TRABALHO 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319465" y="719351"/>
            <a:ext cx="8439053" cy="140528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 flipV="1">
            <a:off x="4697505" y="2436648"/>
            <a:ext cx="4061013" cy="1176127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2"/>
          <p:cNvSpPr txBox="1">
            <a:spLocks noChangeArrowheads="1"/>
          </p:cNvSpPr>
          <p:nvPr/>
        </p:nvSpPr>
        <p:spPr bwMode="auto">
          <a:xfrm>
            <a:off x="313556" y="787214"/>
            <a:ext cx="8476216" cy="122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pt-BR" sz="1600" b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Regulamenta os honorários de sucumbência na Justiça do </a:t>
            </a:r>
            <a:r>
              <a:rPr lang="pt-BR" sz="1600" b="1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Trabalho </a:t>
            </a:r>
            <a:r>
              <a:rPr lang="pt-BR" sz="1600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(art. 791-A da CLT</a:t>
            </a:r>
            <a:r>
              <a:rPr lang="pt-BR" sz="16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 </a:t>
            </a:r>
            <a:r>
              <a:rPr lang="pt-BR" sz="1600" spc="-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  <a:defRPr/>
            </a:pPr>
            <a:r>
              <a:rPr lang="pt-BR" sz="16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fixados </a:t>
            </a:r>
            <a:r>
              <a:rPr lang="pt-BR" sz="16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 </a:t>
            </a:r>
            <a:r>
              <a:rPr lang="pt-BR" sz="16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pt-BR" sz="16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e </a:t>
            </a:r>
            <a:r>
              <a:rPr lang="pt-BR" sz="16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pt-BR" sz="16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sobre o valor que resultar da liquidação da sentença, do proveito econômico obtido ou, não sendo possível mensurá-lo, sobre o valor atualizado da causa.</a:t>
            </a:r>
          </a:p>
        </p:txBody>
      </p:sp>
      <p:sp>
        <p:nvSpPr>
          <p:cNvPr id="14" name="CaixaDeTexto 2"/>
          <p:cNvSpPr txBox="1">
            <a:spLocks noChangeArrowheads="1"/>
          </p:cNvSpPr>
          <p:nvPr/>
        </p:nvSpPr>
        <p:spPr bwMode="auto">
          <a:xfrm>
            <a:off x="4849905" y="2563046"/>
            <a:ext cx="3839825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pt-BR" sz="1600" b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Registra expressamente que o preposto não precisa ser empregado </a:t>
            </a:r>
            <a:r>
              <a:rPr lang="de-DE" sz="16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de-DE" sz="1600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art. 843, §1º, da CLT</a:t>
            </a:r>
            <a:r>
              <a:rPr lang="de-DE" sz="16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sz="1600" spc="-30" dirty="0">
              <a:solidFill>
                <a:srgbClr val="91C646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CaixaDeTexto 2"/>
          <p:cNvSpPr txBox="1">
            <a:spLocks noChangeArrowheads="1"/>
          </p:cNvSpPr>
          <p:nvPr/>
        </p:nvSpPr>
        <p:spPr bwMode="auto">
          <a:xfrm>
            <a:off x="412215" y="2499793"/>
            <a:ext cx="3816023" cy="290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6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Regulamenta o dano processual (litigância de má-fé) </a:t>
            </a:r>
            <a:r>
              <a:rPr lang="pt-BR" altLang="pt-BR" sz="16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793-A a 793-D da CLT</a:t>
            </a:r>
            <a:r>
              <a:rPr lang="pt-BR" altLang="pt-BR" sz="16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reproduz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 maior parte do </a:t>
            </a: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CPC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alt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estende </a:t>
            </a:r>
            <a:r>
              <a:rPr lang="pt-BR" altLang="pt-BR" sz="16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as penalidades à testemunha que intencionalmente alterar a verdade dos fatos ou omitir fatos essenciais ao julgamento da causa</a:t>
            </a:r>
          </a:p>
        </p:txBody>
      </p:sp>
      <p:sp>
        <p:nvSpPr>
          <p:cNvPr id="23" name="Retângulo 22"/>
          <p:cNvSpPr/>
          <p:nvPr/>
        </p:nvSpPr>
        <p:spPr>
          <a:xfrm flipV="1">
            <a:off x="319465" y="2436650"/>
            <a:ext cx="4001524" cy="2879419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"/>
          <p:cNvSpPr txBox="1">
            <a:spLocks noChangeArrowheads="1"/>
          </p:cNvSpPr>
          <p:nvPr/>
        </p:nvSpPr>
        <p:spPr bwMode="auto">
          <a:xfrm>
            <a:off x="4811117" y="4029591"/>
            <a:ext cx="3917402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pt-BR" sz="1600" b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Determina que o incidente da desconsideração da personalidade jurídica seguirá o rito do </a:t>
            </a:r>
            <a:r>
              <a:rPr lang="pt-BR" sz="1600" b="1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CPC </a:t>
            </a:r>
            <a:r>
              <a:rPr lang="pt-BR" sz="1600" b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            </a:t>
            </a:r>
            <a:r>
              <a:rPr lang="pt-BR" sz="16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sz="1600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art. 855-A da CLT</a:t>
            </a:r>
            <a:r>
              <a:rPr lang="pt-BR" sz="16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sz="1600" spc="-30" dirty="0">
              <a:solidFill>
                <a:srgbClr val="91C646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tângulo 25"/>
          <p:cNvSpPr/>
          <p:nvPr/>
        </p:nvSpPr>
        <p:spPr>
          <a:xfrm flipV="1">
            <a:off x="4697505" y="3943444"/>
            <a:ext cx="4061013" cy="137262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617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0" grpId="0" animBg="1"/>
      <p:bldP spid="13" grpId="0"/>
      <p:bldP spid="14" grpId="0"/>
      <p:bldP spid="22" grpId="0"/>
      <p:bldP spid="23" grpId="0" animBg="1"/>
      <p:bldP spid="25" grpId="0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26066" y="372596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DIREITO PROCESSUAL DO TRABALHO </a:t>
            </a:r>
            <a:endParaRPr lang="pt-BR" altLang="pt-BR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 flipV="1">
            <a:off x="355324" y="1462615"/>
            <a:ext cx="4001524" cy="2360084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2"/>
          <p:cNvSpPr txBox="1">
            <a:spLocks noChangeArrowheads="1"/>
          </p:cNvSpPr>
          <p:nvPr/>
        </p:nvSpPr>
        <p:spPr bwMode="auto">
          <a:xfrm>
            <a:off x="472568" y="1731920"/>
            <a:ext cx="3786948" cy="1642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pt-BR" sz="1800" b="1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Permite que a execução seja garantida </a:t>
            </a:r>
            <a:r>
              <a:rPr lang="pt-BR" sz="1800" b="1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por </a:t>
            </a:r>
            <a:r>
              <a:rPr lang="pt-BR" sz="1800" spc="-30" dirty="0">
                <a:solidFill>
                  <a:srgbClr val="91C646"/>
                </a:solidFill>
                <a:latin typeface="Century Gothic" panose="020B0502020202020204" pitchFamily="34" charset="0"/>
              </a:rPr>
              <a:t>(art. 882 da CLT</a:t>
            </a:r>
            <a:r>
              <a:rPr lang="pt-BR" sz="1800" spc="-3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</a:p>
          <a:p>
            <a:pPr eaLnBrk="1" hangingPunct="1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  <a:defRPr/>
            </a:pPr>
            <a:r>
              <a:rPr lang="pt-BR" sz="18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pt-BR" sz="18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depósito da </a:t>
            </a:r>
            <a:r>
              <a:rPr lang="pt-BR" sz="18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quantia, </a:t>
            </a:r>
            <a:r>
              <a:rPr lang="pt-BR" sz="1800" spc="-30" dirty="0" err="1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</a:t>
            </a:r>
            <a:r>
              <a:rPr lang="pt-BR" sz="18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pt-BR" sz="1800" spc="-3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seguro-garantia </a:t>
            </a:r>
            <a:r>
              <a:rPr lang="pt-BR" sz="18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judicial, </a:t>
            </a:r>
            <a:r>
              <a:rPr lang="pt-BR" sz="1800" spc="-3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</a:t>
            </a:r>
            <a:r>
              <a:rPr lang="pt-BR" sz="1800" spc="-3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nomeação de bens à penhora</a:t>
            </a:r>
          </a:p>
        </p:txBody>
      </p:sp>
      <p:sp>
        <p:nvSpPr>
          <p:cNvPr id="16" name="CaixaDeTexto 2"/>
          <p:cNvSpPr txBox="1">
            <a:spLocks noChangeArrowheads="1"/>
          </p:cNvSpPr>
          <p:nvPr/>
        </p:nvSpPr>
        <p:spPr bwMode="auto">
          <a:xfrm>
            <a:off x="4903691" y="1649995"/>
            <a:ext cx="3729318" cy="189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18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Exigência de depósito recursal reduzida pela metade para </a:t>
            </a:r>
            <a:r>
              <a:rPr lang="pt-BR" altLang="pt-BR" sz="1800" b="1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MPE  </a:t>
            </a:r>
            <a:r>
              <a:rPr lang="de-DE" altLang="pt-BR" sz="1800" dirty="0">
                <a:solidFill>
                  <a:srgbClr val="91C646"/>
                </a:solidFill>
                <a:latin typeface="Century Gothic" panose="020B0502020202020204" pitchFamily="34" charset="0"/>
              </a:rPr>
              <a:t>(art. 899, §§4º, 5º, 9º, 10, 11, da CLT</a:t>
            </a:r>
            <a:r>
              <a:rPr lang="de-DE" altLang="pt-BR" sz="18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além </a:t>
            </a:r>
            <a:r>
              <a:rPr lang="pt-BR" altLang="pt-BR" sz="1800" dirty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de poder ser substituído por fiança bancária ou seguro garantia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judicial</a:t>
            </a:r>
            <a:endParaRPr lang="pt-BR" altLang="pt-BR" sz="1800" dirty="0">
              <a:solidFill>
                <a:schemeClr val="bg1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 flipV="1">
            <a:off x="4767588" y="1462616"/>
            <a:ext cx="4001524" cy="2360083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07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" grpId="0"/>
      <p:bldP spid="16" grpId="0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336320" y="1229375"/>
            <a:ext cx="8410151" cy="267149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330200" y="1635776"/>
            <a:ext cx="8416271" cy="193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pt-BR" sz="20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Terceirização </a:t>
            </a:r>
            <a:r>
              <a:rPr lang="pt-BR" sz="2000" dirty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sz="2000" dirty="0" err="1">
                <a:solidFill>
                  <a:srgbClr val="91C646"/>
                </a:solidFill>
                <a:latin typeface="Century Gothic" panose="020B0502020202020204" pitchFamily="34" charset="0"/>
              </a:rPr>
              <a:t>arts</a:t>
            </a:r>
            <a:r>
              <a:rPr lang="pt-BR" sz="2000" dirty="0">
                <a:solidFill>
                  <a:srgbClr val="91C646"/>
                </a:solidFill>
                <a:latin typeface="Century Gothic" panose="020B0502020202020204" pitchFamily="34" charset="0"/>
              </a:rPr>
              <a:t>. 4º-A, 4º-C, 5º-A, 5º-C, 5º-D da Lei n. </a:t>
            </a:r>
            <a:r>
              <a:rPr lang="pt-BR" sz="20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6.019/74)</a:t>
            </a: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permitida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</a:t>
            </a:r>
            <a:r>
              <a:rPr lang="pt-BR" sz="2000" u="sng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qualquer </a:t>
            </a:r>
            <a:r>
              <a:rPr lang="pt-BR" sz="2000" u="sng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</a:t>
            </a:r>
          </a:p>
          <a:p>
            <a:pPr marL="342900" indent="-342900"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proíbe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contratação de pessoas jurídicas formadas por </a:t>
            </a:r>
            <a:endParaRPr lang="pt-BR" sz="2000" dirty="0" smtClean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§"/>
              <a:defRPr/>
            </a:pPr>
            <a:r>
              <a:rPr lang="pt-BR" sz="20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ex-empregados</a:t>
            </a: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desligados até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meses antes da terceirização</a:t>
            </a:r>
          </a:p>
        </p:txBody>
      </p:sp>
    </p:spTree>
    <p:extLst>
      <p:ext uri="{BB962C8B-B14F-4D97-AF65-F5344CB8AC3E}">
        <p14:creationId xmlns:p14="http://schemas.microsoft.com/office/powerpoint/2010/main" val="329897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91C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2"/>
          <p:cNvSpPr txBox="1">
            <a:spLocks noChangeArrowheads="1"/>
          </p:cNvSpPr>
          <p:nvPr/>
        </p:nvSpPr>
        <p:spPr bwMode="auto">
          <a:xfrm>
            <a:off x="0" y="-83521"/>
            <a:ext cx="8426493" cy="45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OUTROS TEMAS | </a:t>
            </a:r>
            <a:r>
              <a:rPr lang="pt-BR" altLang="pt-BR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DIREITO DO TRABALHO </a:t>
            </a:r>
          </a:p>
        </p:txBody>
      </p:sp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491960" y="2099635"/>
            <a:ext cx="8254511" cy="741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pt-BR" altLang="pt-BR" sz="2000" b="1" dirty="0">
                <a:solidFill>
                  <a:srgbClr val="91C646"/>
                </a:solidFill>
                <a:latin typeface="Century Gothic" panose="020B0502020202020204" pitchFamily="34" charset="0"/>
              </a:rPr>
              <a:t>Torna facultativa a contribuição sindical </a:t>
            </a:r>
            <a:r>
              <a:rPr lang="pt-BR" altLang="pt-BR" sz="2000" dirty="0">
                <a:solidFill>
                  <a:srgbClr val="91C646"/>
                </a:solidFill>
                <a:latin typeface="Century Gothic" panose="020B0502020202020204" pitchFamily="34" charset="0"/>
              </a:rPr>
              <a:t>(</a:t>
            </a:r>
            <a:r>
              <a:rPr lang="pt-BR" altLang="pt-BR" sz="2000" dirty="0" err="1">
                <a:solidFill>
                  <a:srgbClr val="91C646"/>
                </a:solidFill>
                <a:latin typeface="Century Gothic" panose="020B0502020202020204" pitchFamily="34" charset="0"/>
              </a:rPr>
              <a:t>arts</a:t>
            </a:r>
            <a:r>
              <a:rPr lang="pt-BR" altLang="pt-BR" sz="2000" dirty="0">
                <a:solidFill>
                  <a:srgbClr val="91C646"/>
                </a:solidFill>
                <a:latin typeface="Century Gothic" panose="020B0502020202020204" pitchFamily="34" charset="0"/>
              </a:rPr>
              <a:t>. 545, 578, 579, 582, 583, 587, 602 da CLT</a:t>
            </a:r>
            <a:r>
              <a:rPr lang="pt-BR" altLang="pt-BR" sz="2000" dirty="0" smtClean="0">
                <a:solidFill>
                  <a:srgbClr val="91C646"/>
                </a:solidFill>
                <a:latin typeface="Century Gothic" panose="020B0502020202020204" pitchFamily="34" charset="0"/>
              </a:rPr>
              <a:t>)</a:t>
            </a:r>
            <a:endParaRPr lang="pt-BR" altLang="pt-BR" sz="2000" dirty="0">
              <a:solidFill>
                <a:srgbClr val="91C646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31800" y="1567149"/>
            <a:ext cx="8314671" cy="196773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73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413" y="0"/>
            <a:ext cx="7612261" cy="57150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4552950" y="0"/>
            <a:ext cx="4591050" cy="5714999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611382" y="1916447"/>
            <a:ext cx="4222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BALANÇO: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AVANÇOS E DESAFIOS PARA </a:t>
            </a:r>
          </a:p>
          <a:p>
            <a:r>
              <a:rPr 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 MODERNIZAÇÃO TRABALHISTA</a:t>
            </a:r>
            <a:endParaRPr lang="pt-BR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19" y="4968071"/>
            <a:ext cx="1174345" cy="51727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611382" y="3004631"/>
            <a:ext cx="403037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Alexandre Furlan</a:t>
            </a:r>
          </a:p>
          <a:p>
            <a:pPr>
              <a:spcAft>
                <a:spcPts val="600"/>
              </a:spcAft>
            </a:pPr>
            <a:r>
              <a:rPr lang="pt-BR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Presidente do Conselho Temático de           Relações do Trabalho da CNI</a:t>
            </a:r>
            <a:endParaRPr lang="pt-BR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>
            <a:off x="4693025" y="2986963"/>
            <a:ext cx="450783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54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71302" y="967587"/>
            <a:ext cx="88013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1000" spc="3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2800" b="1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Lei 13.467/2017 </a:t>
            </a:r>
          </a:p>
          <a:p>
            <a:pPr algn="ctr"/>
            <a:r>
              <a:rPr lang="pt-BR" sz="2800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Modernização Trabalhista</a:t>
            </a:r>
          </a:p>
          <a:p>
            <a:pPr algn="ctr"/>
            <a:endParaRPr lang="pt-BR" sz="2800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pt-BR" sz="2800" spc="3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sz="280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PLANO DE ARTICULAÇÃO, COMUNICAÇÃO E DEFESA DE INTERESSES </a:t>
            </a:r>
          </a:p>
          <a:p>
            <a:pPr algn="ctr"/>
            <a:endParaRPr lang="pt-BR" sz="2800" spc="3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pt-BR" sz="1800" spc="3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1841046" y="2107397"/>
            <a:ext cx="5442858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0" y="14514"/>
            <a:ext cx="34115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A LEI FOI APROVADA, E AGORA?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3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64319" y="1239791"/>
            <a:ext cx="8479681" cy="26007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Trabalho intermitente</a:t>
            </a:r>
          </a:p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Jornada 12 x 36</a:t>
            </a:r>
          </a:p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Salvaguarda à participação sindical na negociação coletiva</a:t>
            </a:r>
          </a:p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Gestantes e lactantes</a:t>
            </a:r>
          </a:p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Insalubridade e negociação coletiva</a:t>
            </a:r>
          </a:p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Dano extrapatrimonial</a:t>
            </a:r>
          </a:p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Autônomo em trabalho exclusivo</a:t>
            </a:r>
            <a:endParaRPr lang="pt-BR" sz="16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lvl="0" indent="-285750" algn="just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Contribuição Negocial/Assistencial (?)</a:t>
            </a:r>
          </a:p>
        </p:txBody>
      </p:sp>
      <p:sp>
        <p:nvSpPr>
          <p:cNvPr id="8" name="Retângulo 7"/>
          <p:cNvSpPr/>
          <p:nvPr/>
        </p:nvSpPr>
        <p:spPr>
          <a:xfrm>
            <a:off x="0" y="14514"/>
            <a:ext cx="34115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A LEI FOI APROVADA, E AGORA?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628650" y="856864"/>
            <a:ext cx="7362825" cy="35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4423" tIns="37212" rIns="74423" bIns="37212">
            <a:spAutoFit/>
          </a:bodyPr>
          <a:lstStyle/>
          <a:p>
            <a:pPr marL="102565" lvl="1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MONITORAR EVENTUAL MEDIDA PROVISÓRIA</a:t>
            </a:r>
            <a:endParaRPr lang="pt-BR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628649" y="4031966"/>
            <a:ext cx="8105776" cy="59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4423" tIns="37212" rIns="74423" bIns="37212">
            <a:spAutoFit/>
          </a:bodyPr>
          <a:lstStyle/>
          <a:p>
            <a:pPr marL="102565" lvl="1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ATUAR PARA TER NOVAS MELHORIAS PARA O AMBIENTE TRABALHISTA </a:t>
            </a:r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(</a:t>
            </a:r>
            <a:r>
              <a:rPr 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Balanço </a:t>
            </a:r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da agenda </a:t>
            </a:r>
            <a:r>
              <a:rPr lang="pt-BR" sz="1600" dirty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trabalhista)</a:t>
            </a:r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auto">
          <a:xfrm>
            <a:off x="628649" y="4735828"/>
            <a:ext cx="7705726" cy="35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4423" tIns="37212" rIns="74423" bIns="37212">
            <a:spAutoFit/>
          </a:bodyPr>
          <a:lstStyle/>
          <a:p>
            <a:pPr marL="102565" lvl="1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E...</a:t>
            </a:r>
            <a:endParaRPr lang="pt-BR" sz="1800" b="1" dirty="0">
              <a:solidFill>
                <a:schemeClr val="bg1"/>
              </a:solidFill>
              <a:latin typeface="Century Gothic" panose="020B0502020202020204" pitchFamily="34" charset="0"/>
              <a:ea typeface="Helvetica"/>
              <a:cs typeface="Helvetica"/>
            </a:endParaRPr>
          </a:p>
        </p:txBody>
      </p:sp>
      <p:sp>
        <p:nvSpPr>
          <p:cNvPr id="17" name="Freeform 445"/>
          <p:cNvSpPr/>
          <p:nvPr/>
        </p:nvSpPr>
        <p:spPr>
          <a:xfrm>
            <a:off x="495014" y="898441"/>
            <a:ext cx="235980" cy="235859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 445"/>
          <p:cNvSpPr/>
          <p:nvPr/>
        </p:nvSpPr>
        <p:spPr>
          <a:xfrm>
            <a:off x="495014" y="4106680"/>
            <a:ext cx="235980" cy="235859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 445"/>
          <p:cNvSpPr/>
          <p:nvPr/>
        </p:nvSpPr>
        <p:spPr>
          <a:xfrm>
            <a:off x="495014" y="4809963"/>
            <a:ext cx="235980" cy="235859"/>
          </a:xfrm>
          <a:custGeom>
            <a:avLst/>
            <a:gdLst>
              <a:gd name="connsiteX0" fmla="*/ 288472 w 432708"/>
              <a:gd name="connsiteY0" fmla="*/ 133531 h 432707"/>
              <a:gd name="connsiteX1" fmla="*/ 301149 w 432708"/>
              <a:gd name="connsiteY1" fmla="*/ 138883 h 432707"/>
              <a:gd name="connsiteX2" fmla="*/ 329883 w 432708"/>
              <a:gd name="connsiteY2" fmla="*/ 167618 h 432707"/>
              <a:gd name="connsiteX3" fmla="*/ 335236 w 432708"/>
              <a:gd name="connsiteY3" fmla="*/ 180295 h 432707"/>
              <a:gd name="connsiteX4" fmla="*/ 329883 w 432708"/>
              <a:gd name="connsiteY4" fmla="*/ 192971 h 432707"/>
              <a:gd name="connsiteX5" fmla="*/ 211002 w 432708"/>
              <a:gd name="connsiteY5" fmla="*/ 311853 h 432707"/>
              <a:gd name="connsiteX6" fmla="*/ 198325 w 432708"/>
              <a:gd name="connsiteY6" fmla="*/ 317206 h 432707"/>
              <a:gd name="connsiteX7" fmla="*/ 185648 w 432708"/>
              <a:gd name="connsiteY7" fmla="*/ 311853 h 432707"/>
              <a:gd name="connsiteX8" fmla="*/ 102824 w 432708"/>
              <a:gd name="connsiteY8" fmla="*/ 229030 h 432707"/>
              <a:gd name="connsiteX9" fmla="*/ 97472 w 432708"/>
              <a:gd name="connsiteY9" fmla="*/ 216353 h 432707"/>
              <a:gd name="connsiteX10" fmla="*/ 102824 w 432708"/>
              <a:gd name="connsiteY10" fmla="*/ 203677 h 432707"/>
              <a:gd name="connsiteX11" fmla="*/ 131559 w 432708"/>
              <a:gd name="connsiteY11" fmla="*/ 174942 h 432707"/>
              <a:gd name="connsiteX12" fmla="*/ 144236 w 432708"/>
              <a:gd name="connsiteY12" fmla="*/ 169589 h 432707"/>
              <a:gd name="connsiteX13" fmla="*/ 156913 w 432708"/>
              <a:gd name="connsiteY13" fmla="*/ 174942 h 432707"/>
              <a:gd name="connsiteX14" fmla="*/ 198325 w 432708"/>
              <a:gd name="connsiteY14" fmla="*/ 216353 h 432707"/>
              <a:gd name="connsiteX15" fmla="*/ 275795 w 432708"/>
              <a:gd name="connsiteY15" fmla="*/ 138883 h 432707"/>
              <a:gd name="connsiteX16" fmla="*/ 288472 w 432708"/>
              <a:gd name="connsiteY16" fmla="*/ 133531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4 w 432708"/>
              <a:gd name="connsiteY20" fmla="*/ 216353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3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3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7 w 432708"/>
              <a:gd name="connsiteY38" fmla="*/ 324953 h 432707"/>
              <a:gd name="connsiteX39" fmla="*/ 0 w 432708"/>
              <a:gd name="connsiteY39" fmla="*/ 216353 h 432707"/>
              <a:gd name="connsiteX40" fmla="*/ 29017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88472" y="133531"/>
                </a:moveTo>
                <a:cubicBezTo>
                  <a:pt x="293355" y="133531"/>
                  <a:pt x="297580" y="135315"/>
                  <a:pt x="301149" y="138883"/>
                </a:cubicBezTo>
                <a:lnTo>
                  <a:pt x="329883" y="167618"/>
                </a:lnTo>
                <a:cubicBezTo>
                  <a:pt x="333451" y="171186"/>
                  <a:pt x="335236" y="175412"/>
                  <a:pt x="335236" y="180295"/>
                </a:cubicBezTo>
                <a:cubicBezTo>
                  <a:pt x="335236" y="185177"/>
                  <a:pt x="333451" y="189403"/>
                  <a:pt x="329883" y="192971"/>
                </a:cubicBezTo>
                <a:lnTo>
                  <a:pt x="211002" y="311853"/>
                </a:lnTo>
                <a:cubicBezTo>
                  <a:pt x="207433" y="315422"/>
                  <a:pt x="203207" y="317206"/>
                  <a:pt x="198325" y="317206"/>
                </a:cubicBezTo>
                <a:cubicBezTo>
                  <a:pt x="193441" y="317206"/>
                  <a:pt x="189216" y="315422"/>
                  <a:pt x="185648" y="311853"/>
                </a:cubicBezTo>
                <a:lnTo>
                  <a:pt x="102824" y="229030"/>
                </a:lnTo>
                <a:cubicBezTo>
                  <a:pt x="99256" y="225462"/>
                  <a:pt x="97472" y="221236"/>
                  <a:pt x="97472" y="216353"/>
                </a:cubicBezTo>
                <a:cubicBezTo>
                  <a:pt x="97472" y="211471"/>
                  <a:pt x="99256" y="207245"/>
                  <a:pt x="102824" y="203677"/>
                </a:cubicBezTo>
                <a:lnTo>
                  <a:pt x="131559" y="174942"/>
                </a:lnTo>
                <a:cubicBezTo>
                  <a:pt x="135128" y="171374"/>
                  <a:pt x="139353" y="169589"/>
                  <a:pt x="144236" y="169589"/>
                </a:cubicBezTo>
                <a:cubicBezTo>
                  <a:pt x="149119" y="169589"/>
                  <a:pt x="153344" y="171374"/>
                  <a:pt x="156913" y="174942"/>
                </a:cubicBezTo>
                <a:lnTo>
                  <a:pt x="198325" y="216353"/>
                </a:lnTo>
                <a:lnTo>
                  <a:pt x="275795" y="138883"/>
                </a:lnTo>
                <a:cubicBezTo>
                  <a:pt x="279363" y="135315"/>
                  <a:pt x="283589" y="133531"/>
                  <a:pt x="288472" y="133531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4" y="188558"/>
                  <a:pt x="63104" y="216353"/>
                </a:cubicBezTo>
                <a:cubicBezTo>
                  <a:pt x="63104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49" y="369604"/>
                  <a:pt x="269785" y="362749"/>
                  <a:pt x="293261" y="349039"/>
                </a:cubicBezTo>
                <a:cubicBezTo>
                  <a:pt x="316737" y="335329"/>
                  <a:pt x="335329" y="316736"/>
                  <a:pt x="349039" y="293260"/>
                </a:cubicBezTo>
                <a:cubicBezTo>
                  <a:pt x="362749" y="269785"/>
                  <a:pt x="369604" y="244149"/>
                  <a:pt x="369604" y="216353"/>
                </a:cubicBezTo>
                <a:cubicBezTo>
                  <a:pt x="369604" y="188558"/>
                  <a:pt x="362749" y="162922"/>
                  <a:pt x="349039" y="139447"/>
                </a:cubicBezTo>
                <a:cubicBezTo>
                  <a:pt x="335329" y="115971"/>
                  <a:pt x="316737" y="97378"/>
                  <a:pt x="293261" y="83668"/>
                </a:cubicBezTo>
                <a:cubicBezTo>
                  <a:pt x="269785" y="69958"/>
                  <a:pt x="244149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5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5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6" y="384347"/>
                  <a:pt x="48361" y="358101"/>
                  <a:pt x="29017" y="324953"/>
                </a:cubicBezTo>
                <a:cubicBezTo>
                  <a:pt x="9673" y="291805"/>
                  <a:pt x="0" y="255605"/>
                  <a:pt x="0" y="216353"/>
                </a:cubicBezTo>
                <a:cubicBezTo>
                  <a:pt x="0" y="177102"/>
                  <a:pt x="9673" y="140902"/>
                  <a:pt x="29017" y="107754"/>
                </a:cubicBezTo>
                <a:cubicBezTo>
                  <a:pt x="48361" y="74606"/>
                  <a:pt x="74606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4422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ector reto 14"/>
          <p:cNvCxnSpPr/>
          <p:nvPr/>
        </p:nvCxnSpPr>
        <p:spPr>
          <a:xfrm>
            <a:off x="-409575" y="5010151"/>
            <a:ext cx="9410700" cy="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hutterstock_252992695.jpg"/>
          <p:cNvPicPr/>
          <p:nvPr/>
        </p:nvPicPr>
        <p:blipFill rotWithShape="1">
          <a:blip r:embed="rId2" cstate="print">
            <a:extLst/>
          </a:blip>
          <a:srcRect l="50586"/>
          <a:stretch/>
        </p:blipFill>
        <p:spPr>
          <a:xfrm>
            <a:off x="5799221" y="353068"/>
            <a:ext cx="3344779" cy="5361932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485017" y="1078179"/>
            <a:ext cx="4829187" cy="407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4423" tIns="37212" rIns="74423" bIns="37212">
            <a:spAutoFit/>
          </a:bodyPr>
          <a:lstStyle/>
          <a:p>
            <a:pPr marL="102523" lvl="1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</a:p>
          <a:p>
            <a:pPr marL="102565" lvl="1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...PROMOVER A </a:t>
            </a:r>
            <a:r>
              <a:rPr lang="pt-BR" sz="24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DIFUSÃO DE INFORMAÇÕES CORRETAS</a:t>
            </a:r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, BEM COMO A </a:t>
            </a:r>
            <a:r>
              <a:rPr lang="pt-BR" sz="24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ARTICULAÇÃO E A MOBILIZAÇÃO EMPRESARIAL </a:t>
            </a:r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/>
              </a:rPr>
              <a:t>NOS TEMAS TRABALHISTAS ALTERADOS PELA</a:t>
            </a:r>
          </a:p>
          <a:p>
            <a:pPr marL="102565" lvl="1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2400" b="1" dirty="0" smtClean="0">
                <a:solidFill>
                  <a:schemeClr val="accent2"/>
                </a:solidFill>
                <a:latin typeface="Century Gothic" panose="020B0502020202020204" pitchFamily="34" charset="0"/>
                <a:ea typeface="Helvetica"/>
                <a:cs typeface="Helvetica"/>
              </a:rPr>
              <a:t>LEI 13.467/17</a:t>
            </a:r>
          </a:p>
          <a:p>
            <a:pPr marL="410257" lvl="1" indent="-307692" defTabSz="820514">
              <a:spcAft>
                <a:spcPts val="600"/>
              </a:spcAft>
              <a:buClr>
                <a:srgbClr val="FFC000"/>
              </a:buClr>
              <a:buFont typeface="Wingdings" pitchFamily="2" charset="2"/>
              <a:buChar char="§"/>
              <a:defRPr/>
            </a:pPr>
            <a:endParaRPr lang="pt-BR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02523" lvl="1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pt-BR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47490" y="5074343"/>
            <a:ext cx="5199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Criação de GT pela Casa Civil (Casa Civil, </a:t>
            </a:r>
            <a:r>
              <a:rPr lang="pt-BR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MTb</a:t>
            </a:r>
            <a:r>
              <a:rPr lang="pt-BR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pt-BR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Mdic</a:t>
            </a:r>
            <a:r>
              <a:rPr lang="pt-BR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Juízes, Assessores Parlamentares, </a:t>
            </a:r>
            <a:r>
              <a:rPr lang="pt-BR" sz="1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etc</a:t>
            </a:r>
            <a:r>
              <a:rPr lang="pt-BR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endParaRPr lang="pt-BR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Freeform 449"/>
          <p:cNvSpPr/>
          <p:nvPr/>
        </p:nvSpPr>
        <p:spPr>
          <a:xfrm>
            <a:off x="276754" y="5186520"/>
            <a:ext cx="322383" cy="298865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tângulo 15"/>
          <p:cNvSpPr/>
          <p:nvPr/>
        </p:nvSpPr>
        <p:spPr>
          <a:xfrm>
            <a:off x="0" y="14514"/>
            <a:ext cx="10246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DESAFIO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2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151057" y="1007166"/>
            <a:ext cx="2853461" cy="3887977"/>
            <a:chOff x="151057" y="864291"/>
            <a:chExt cx="2853461" cy="3887977"/>
          </a:xfrm>
        </p:grpSpPr>
        <p:sp>
          <p:nvSpPr>
            <p:cNvPr id="16" name="Retângulo 15"/>
            <p:cNvSpPr/>
            <p:nvPr/>
          </p:nvSpPr>
          <p:spPr>
            <a:xfrm>
              <a:off x="151057" y="864291"/>
              <a:ext cx="2853461" cy="388797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9" name="Retângulo 18"/>
            <p:cNvSpPr/>
            <p:nvPr/>
          </p:nvSpPr>
          <p:spPr>
            <a:xfrm>
              <a:off x="250268" y="2342085"/>
              <a:ext cx="2635337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5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Arial" charset="0"/>
                  <a:cs typeface="Arial" charset="0"/>
                </a:rPr>
                <a:t>N</a:t>
              </a:r>
              <a:r>
                <a:rPr lang="pt-BR" sz="15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Arial" charset="0"/>
                  <a:cs typeface="Arial" charset="0"/>
                </a:rPr>
                <a:t>ECESSIDADE DE ATUAÇÃO ESPECÍFICA PARA ESTABELECER UM CONTRAPONTO, EXPLICANDO A NOVA LEI E AS MUDANÇAS, NA PRÁTICA, PARA TODOS.</a:t>
              </a:r>
            </a:p>
            <a:p>
              <a:pPr algn="ctr"/>
              <a:endParaRPr lang="en-US" sz="15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endParaRPr>
            </a:p>
          </p:txBody>
        </p:sp>
        <p:pic>
          <p:nvPicPr>
            <p:cNvPr id="24" name="Imagem 23" descr="map-with-a-pin-small-symbol-inside-a-circle (1)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1176" y="1492998"/>
              <a:ext cx="652572" cy="652572"/>
            </a:xfrm>
            <a:prstGeom prst="rect">
              <a:avLst/>
            </a:prstGeom>
            <a:noFill/>
          </p:spPr>
        </p:pic>
        <p:sp>
          <p:nvSpPr>
            <p:cNvPr id="25" name="Retângulo 24"/>
            <p:cNvSpPr>
              <a:spLocks noChangeArrowheads="1"/>
            </p:cNvSpPr>
            <p:nvPr/>
          </p:nvSpPr>
          <p:spPr bwMode="auto">
            <a:xfrm>
              <a:off x="151057" y="995982"/>
              <a:ext cx="2833761" cy="32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423" tIns="37212" rIns="74423" bIns="37212">
              <a:spAutoFit/>
            </a:bodyPr>
            <a:lstStyle/>
            <a:p>
              <a:pPr marL="102523" lvl="1" algn="ctr" defTabSz="820514">
                <a:spcBef>
                  <a:spcPct val="50000"/>
                </a:spcBef>
                <a:buClr>
                  <a:srgbClr val="FFC000"/>
                </a:buClr>
                <a:defRPr/>
              </a:pPr>
              <a:r>
                <a:rPr lang="pt-BR" sz="1600" b="1" spc="300" dirty="0" smtClean="0">
                  <a:solidFill>
                    <a:schemeClr val="accent2"/>
                  </a:solidFill>
                  <a:latin typeface="Century Gothic" panose="020B0502020202020204" pitchFamily="34" charset="0"/>
                  <a:ea typeface="Helvetica"/>
                  <a:cs typeface="Helvetica"/>
                </a:rPr>
                <a:t>SITUAÇÃO</a:t>
              </a:r>
              <a:endParaRPr lang="pt-BR" sz="1600" b="1" spc="300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9" name="Retângulo 28"/>
          <p:cNvSpPr/>
          <p:nvPr/>
        </p:nvSpPr>
        <p:spPr>
          <a:xfrm>
            <a:off x="0" y="4989"/>
            <a:ext cx="1106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CENÁRIO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6085978" y="1007167"/>
            <a:ext cx="2853461" cy="3887976"/>
            <a:chOff x="6085978" y="1007167"/>
            <a:chExt cx="2853461" cy="3887976"/>
          </a:xfrm>
        </p:grpSpPr>
        <p:pic>
          <p:nvPicPr>
            <p:cNvPr id="23" name="Imagem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8542" y="1635873"/>
              <a:ext cx="886559" cy="568206"/>
            </a:xfrm>
            <a:prstGeom prst="rect">
              <a:avLst/>
            </a:prstGeom>
          </p:spPr>
        </p:pic>
        <p:grpSp>
          <p:nvGrpSpPr>
            <p:cNvPr id="36" name="Grupo 35"/>
            <p:cNvGrpSpPr/>
            <p:nvPr/>
          </p:nvGrpSpPr>
          <p:grpSpPr>
            <a:xfrm>
              <a:off x="6085978" y="1007167"/>
              <a:ext cx="2853461" cy="3887976"/>
              <a:chOff x="6085978" y="864292"/>
              <a:chExt cx="2853461" cy="3887976"/>
            </a:xfrm>
          </p:grpSpPr>
          <p:sp>
            <p:nvSpPr>
              <p:cNvPr id="21" name="Retângulo 20"/>
              <p:cNvSpPr/>
              <p:nvPr/>
            </p:nvSpPr>
            <p:spPr>
              <a:xfrm>
                <a:off x="6131641" y="2342085"/>
                <a:ext cx="2762134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15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Arial" charset="0"/>
                    <a:cs typeface="Arial" charset="0"/>
                  </a:rPr>
                  <a:t>A NOVA LEI TRAZ ALTERAÇÕES FUNDAMENTAIS PARA A MODERNIZAÇÃO DA LEGISLAÇÃO TRABALHISTA, ADEQUANDO-A ÀS  RELAÇÕES DE TRABALHO E ÀS TRANSFORMAÇÕES DA ECONOMIA, BUSCANDO SEGURANÇA JURÍDICA</a:t>
                </a:r>
                <a:endParaRPr lang="en-US" sz="1500" b="1" dirty="0">
                  <a:solidFill>
                    <a:schemeClr val="bg1"/>
                  </a:solidFill>
                  <a:latin typeface="Century Gothic" panose="020B0502020202020204" pitchFamily="34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7" name="Retângulo 26"/>
              <p:cNvSpPr>
                <a:spLocks noChangeArrowheads="1"/>
              </p:cNvSpPr>
              <p:nvPr/>
            </p:nvSpPr>
            <p:spPr bwMode="auto">
              <a:xfrm>
                <a:off x="6085979" y="965633"/>
                <a:ext cx="2853460" cy="3213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74423" tIns="37212" rIns="74423" bIns="37212">
                <a:spAutoFit/>
              </a:bodyPr>
              <a:lstStyle/>
              <a:p>
                <a:pPr marL="102523" lvl="1" algn="ctr" defTabSz="820514">
                  <a:spcBef>
                    <a:spcPct val="50000"/>
                  </a:spcBef>
                  <a:buClr>
                    <a:srgbClr val="FFC000"/>
                  </a:buClr>
                  <a:defRPr/>
                </a:pPr>
                <a:r>
                  <a:rPr lang="pt-BR" sz="1600" b="1" spc="300" dirty="0" smtClean="0">
                    <a:solidFill>
                      <a:schemeClr val="accent2"/>
                    </a:solidFill>
                    <a:latin typeface="Century Gothic" panose="020B0502020202020204" pitchFamily="34" charset="0"/>
                    <a:ea typeface="Helvetica"/>
                    <a:cs typeface="Helvetica"/>
                  </a:rPr>
                  <a:t>MENSAGEM</a:t>
                </a:r>
                <a:endParaRPr lang="pt-BR" sz="1600" b="1" spc="300" dirty="0">
                  <a:solidFill>
                    <a:schemeClr val="accent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Retângulo 32"/>
              <p:cNvSpPr/>
              <p:nvPr/>
            </p:nvSpPr>
            <p:spPr>
              <a:xfrm>
                <a:off x="6085978" y="864292"/>
                <a:ext cx="2853461" cy="3887976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</p:grpSp>
      <p:cxnSp>
        <p:nvCxnSpPr>
          <p:cNvPr id="35" name="Conector reto 34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1"/>
          <p:cNvGrpSpPr/>
          <p:nvPr/>
        </p:nvGrpSpPr>
        <p:grpSpPr>
          <a:xfrm>
            <a:off x="3118517" y="1007166"/>
            <a:ext cx="2853461" cy="3887977"/>
            <a:chOff x="3118517" y="1007166"/>
            <a:chExt cx="2853461" cy="3887977"/>
          </a:xfrm>
        </p:grpSpPr>
        <p:sp>
          <p:nvSpPr>
            <p:cNvPr id="20" name="Retângulo 19"/>
            <p:cNvSpPr/>
            <p:nvPr/>
          </p:nvSpPr>
          <p:spPr>
            <a:xfrm>
              <a:off x="3198882" y="2484960"/>
              <a:ext cx="2692728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15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Arial" charset="0"/>
                  <a:cs typeface="Arial" charset="0"/>
                </a:rPr>
                <a:t>FORMAR MULTIPLICADORES E CONSTRUIR MASSA CRÍTICA PARA QUE TENHAMOS A MELHOR INTERPRETAÇÃO POSSÍVEL ACERCA DA NOVA LEI. </a:t>
              </a:r>
            </a:p>
            <a:p>
              <a:pPr algn="ctr"/>
              <a:endParaRPr lang="en-US" sz="1500" b="1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endParaRPr>
            </a:p>
          </p:txBody>
        </p:sp>
        <p:sp>
          <p:nvSpPr>
            <p:cNvPr id="26" name="Retângulo 25"/>
            <p:cNvSpPr>
              <a:spLocks noChangeArrowheads="1"/>
            </p:cNvSpPr>
            <p:nvPr/>
          </p:nvSpPr>
          <p:spPr bwMode="auto">
            <a:xfrm>
              <a:off x="3118518" y="1138857"/>
              <a:ext cx="2853460" cy="321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74423" tIns="37212" rIns="74423" bIns="37212">
              <a:spAutoFit/>
            </a:bodyPr>
            <a:lstStyle/>
            <a:p>
              <a:pPr marL="102523" lvl="1" algn="ctr" defTabSz="820514">
                <a:spcBef>
                  <a:spcPct val="50000"/>
                </a:spcBef>
                <a:buClr>
                  <a:srgbClr val="FFC000"/>
                </a:buClr>
                <a:defRPr/>
              </a:pPr>
              <a:r>
                <a:rPr lang="pt-BR" sz="1600" b="1" spc="300" dirty="0" smtClean="0">
                  <a:solidFill>
                    <a:schemeClr val="accent2"/>
                  </a:solidFill>
                  <a:latin typeface="Century Gothic" panose="020B0502020202020204" pitchFamily="34" charset="0"/>
                  <a:ea typeface="Helvetica"/>
                  <a:cs typeface="Helvetica"/>
                </a:rPr>
                <a:t>OBJETIVO</a:t>
              </a:r>
              <a:endParaRPr lang="pt-BR" sz="1600" b="1" spc="300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3118517" y="1007166"/>
              <a:ext cx="2853461" cy="388797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0" name="Freeform 425"/>
            <p:cNvSpPr/>
            <p:nvPr/>
          </p:nvSpPr>
          <p:spPr>
            <a:xfrm>
              <a:off x="4235228" y="1635873"/>
              <a:ext cx="603472" cy="568206"/>
            </a:xfrm>
            <a:custGeom>
              <a:avLst/>
              <a:gdLst>
                <a:gd name="connsiteX0" fmla="*/ 169590 w 540885"/>
                <a:gd name="connsiteY0" fmla="*/ 270443 h 504826"/>
                <a:gd name="connsiteX1" fmla="*/ 181704 w 540885"/>
                <a:gd name="connsiteY1" fmla="*/ 276500 h 504826"/>
                <a:gd name="connsiteX2" fmla="*/ 202269 w 540885"/>
                <a:gd name="connsiteY2" fmla="*/ 290022 h 504826"/>
                <a:gd name="connsiteX3" fmla="*/ 232412 w 540885"/>
                <a:gd name="connsiteY3" fmla="*/ 303544 h 504826"/>
                <a:gd name="connsiteX4" fmla="*/ 270443 w 540885"/>
                <a:gd name="connsiteY4" fmla="*/ 309601 h 504826"/>
                <a:gd name="connsiteX5" fmla="*/ 308473 w 540885"/>
                <a:gd name="connsiteY5" fmla="*/ 303544 h 504826"/>
                <a:gd name="connsiteX6" fmla="*/ 338617 w 540885"/>
                <a:gd name="connsiteY6" fmla="*/ 290022 h 504826"/>
                <a:gd name="connsiteX7" fmla="*/ 359181 w 540885"/>
                <a:gd name="connsiteY7" fmla="*/ 276500 h 504826"/>
                <a:gd name="connsiteX8" fmla="*/ 371295 w 540885"/>
                <a:gd name="connsiteY8" fmla="*/ 270443 h 504826"/>
                <a:gd name="connsiteX9" fmla="*/ 402705 w 540885"/>
                <a:gd name="connsiteY9" fmla="*/ 276077 h 504826"/>
                <a:gd name="connsiteX10" fmla="*/ 426792 w 540885"/>
                <a:gd name="connsiteY10" fmla="*/ 291149 h 504826"/>
                <a:gd name="connsiteX11" fmla="*/ 444258 w 540885"/>
                <a:gd name="connsiteY11" fmla="*/ 313967 h 504826"/>
                <a:gd name="connsiteX12" fmla="*/ 456371 w 540885"/>
                <a:gd name="connsiteY12" fmla="*/ 341434 h 504826"/>
                <a:gd name="connsiteX13" fmla="*/ 463837 w 540885"/>
                <a:gd name="connsiteY13" fmla="*/ 372000 h 504826"/>
                <a:gd name="connsiteX14" fmla="*/ 467781 w 540885"/>
                <a:gd name="connsiteY14" fmla="*/ 402706 h 504826"/>
                <a:gd name="connsiteX15" fmla="*/ 468767 w 540885"/>
                <a:gd name="connsiteY15" fmla="*/ 431863 h 504826"/>
                <a:gd name="connsiteX16" fmla="*/ 448202 w 540885"/>
                <a:gd name="connsiteY16" fmla="*/ 485247 h 504826"/>
                <a:gd name="connsiteX17" fmla="*/ 393550 w 540885"/>
                <a:gd name="connsiteY17" fmla="*/ 504826 h 504826"/>
                <a:gd name="connsiteX18" fmla="*/ 147335 w 540885"/>
                <a:gd name="connsiteY18" fmla="*/ 504826 h 504826"/>
                <a:gd name="connsiteX19" fmla="*/ 92683 w 540885"/>
                <a:gd name="connsiteY19" fmla="*/ 485247 h 504826"/>
                <a:gd name="connsiteX20" fmla="*/ 72118 w 540885"/>
                <a:gd name="connsiteY20" fmla="*/ 431863 h 504826"/>
                <a:gd name="connsiteX21" fmla="*/ 73104 w 540885"/>
                <a:gd name="connsiteY21" fmla="*/ 402706 h 504826"/>
                <a:gd name="connsiteX22" fmla="*/ 77049 w 540885"/>
                <a:gd name="connsiteY22" fmla="*/ 372000 h 504826"/>
                <a:gd name="connsiteX23" fmla="*/ 84514 w 540885"/>
                <a:gd name="connsiteY23" fmla="*/ 341434 h 504826"/>
                <a:gd name="connsiteX24" fmla="*/ 96628 w 540885"/>
                <a:gd name="connsiteY24" fmla="*/ 313967 h 504826"/>
                <a:gd name="connsiteX25" fmla="*/ 114093 w 540885"/>
                <a:gd name="connsiteY25" fmla="*/ 291149 h 504826"/>
                <a:gd name="connsiteX26" fmla="*/ 138180 w 540885"/>
                <a:gd name="connsiteY26" fmla="*/ 276077 h 504826"/>
                <a:gd name="connsiteX27" fmla="*/ 169590 w 540885"/>
                <a:gd name="connsiteY27" fmla="*/ 270443 h 504826"/>
                <a:gd name="connsiteX28" fmla="*/ 505953 w 540885"/>
                <a:gd name="connsiteY28" fmla="*/ 144237 h 504826"/>
                <a:gd name="connsiteX29" fmla="*/ 540885 w 540885"/>
                <a:gd name="connsiteY29" fmla="*/ 243680 h 504826"/>
                <a:gd name="connsiteX30" fmla="*/ 525109 w 540885"/>
                <a:gd name="connsiteY30" fmla="*/ 277063 h 504826"/>
                <a:gd name="connsiteX31" fmla="*/ 486233 w 540885"/>
                <a:gd name="connsiteY31" fmla="*/ 288472 h 504826"/>
                <a:gd name="connsiteX32" fmla="*/ 448484 w 540885"/>
                <a:gd name="connsiteY32" fmla="*/ 288472 h 504826"/>
                <a:gd name="connsiteX33" fmla="*/ 373830 w 540885"/>
                <a:gd name="connsiteY33" fmla="*/ 252413 h 504826"/>
                <a:gd name="connsiteX34" fmla="*/ 396649 w 540885"/>
                <a:gd name="connsiteY34" fmla="*/ 180296 h 504826"/>
                <a:gd name="connsiteX35" fmla="*/ 395240 w 540885"/>
                <a:gd name="connsiteY35" fmla="*/ 161703 h 504826"/>
                <a:gd name="connsiteX36" fmla="*/ 432708 w 540885"/>
                <a:gd name="connsiteY36" fmla="*/ 168182 h 504826"/>
                <a:gd name="connsiteX37" fmla="*/ 466231 w 540885"/>
                <a:gd name="connsiteY37" fmla="*/ 162125 h 504826"/>
                <a:gd name="connsiteX38" fmla="*/ 493698 w 540885"/>
                <a:gd name="connsiteY38" fmla="*/ 150153 h 504826"/>
                <a:gd name="connsiteX39" fmla="*/ 505953 w 540885"/>
                <a:gd name="connsiteY39" fmla="*/ 144237 h 504826"/>
                <a:gd name="connsiteX40" fmla="*/ 34932 w 540885"/>
                <a:gd name="connsiteY40" fmla="*/ 144237 h 504826"/>
                <a:gd name="connsiteX41" fmla="*/ 47187 w 540885"/>
                <a:gd name="connsiteY41" fmla="*/ 150153 h 504826"/>
                <a:gd name="connsiteX42" fmla="*/ 74653 w 540885"/>
                <a:gd name="connsiteY42" fmla="*/ 162125 h 504826"/>
                <a:gd name="connsiteX43" fmla="*/ 108176 w 540885"/>
                <a:gd name="connsiteY43" fmla="*/ 168182 h 504826"/>
                <a:gd name="connsiteX44" fmla="*/ 145644 w 540885"/>
                <a:gd name="connsiteY44" fmla="*/ 161703 h 504826"/>
                <a:gd name="connsiteX45" fmla="*/ 144235 w 540885"/>
                <a:gd name="connsiteY45" fmla="*/ 180296 h 504826"/>
                <a:gd name="connsiteX46" fmla="*/ 167054 w 540885"/>
                <a:gd name="connsiteY46" fmla="*/ 252413 h 504826"/>
                <a:gd name="connsiteX47" fmla="*/ 92401 w 540885"/>
                <a:gd name="connsiteY47" fmla="*/ 288472 h 504826"/>
                <a:gd name="connsiteX48" fmla="*/ 54652 w 540885"/>
                <a:gd name="connsiteY48" fmla="*/ 288472 h 504826"/>
                <a:gd name="connsiteX49" fmla="*/ 15776 w 540885"/>
                <a:gd name="connsiteY49" fmla="*/ 277063 h 504826"/>
                <a:gd name="connsiteX50" fmla="*/ 0 w 540885"/>
                <a:gd name="connsiteY50" fmla="*/ 243680 h 504826"/>
                <a:gd name="connsiteX51" fmla="*/ 34932 w 540885"/>
                <a:gd name="connsiteY51" fmla="*/ 144237 h 504826"/>
                <a:gd name="connsiteX52" fmla="*/ 270442 w 540885"/>
                <a:gd name="connsiteY52" fmla="*/ 72119 h 504826"/>
                <a:gd name="connsiteX53" fmla="*/ 346926 w 540885"/>
                <a:gd name="connsiteY53" fmla="*/ 103811 h 504826"/>
                <a:gd name="connsiteX54" fmla="*/ 378619 w 540885"/>
                <a:gd name="connsiteY54" fmla="*/ 180296 h 504826"/>
                <a:gd name="connsiteX55" fmla="*/ 346926 w 540885"/>
                <a:gd name="connsiteY55" fmla="*/ 256780 h 504826"/>
                <a:gd name="connsiteX56" fmla="*/ 270442 w 540885"/>
                <a:gd name="connsiteY56" fmla="*/ 288472 h 504826"/>
                <a:gd name="connsiteX57" fmla="*/ 193957 w 540885"/>
                <a:gd name="connsiteY57" fmla="*/ 256780 h 504826"/>
                <a:gd name="connsiteX58" fmla="*/ 162265 w 540885"/>
                <a:gd name="connsiteY58" fmla="*/ 180296 h 504826"/>
                <a:gd name="connsiteX59" fmla="*/ 193957 w 540885"/>
                <a:gd name="connsiteY59" fmla="*/ 103811 h 504826"/>
                <a:gd name="connsiteX60" fmla="*/ 270442 w 540885"/>
                <a:gd name="connsiteY60" fmla="*/ 72119 h 504826"/>
                <a:gd name="connsiteX61" fmla="*/ 432707 w 540885"/>
                <a:gd name="connsiteY61" fmla="*/ 0 h 504826"/>
                <a:gd name="connsiteX62" fmla="*/ 483697 w 540885"/>
                <a:gd name="connsiteY62" fmla="*/ 21128 h 504826"/>
                <a:gd name="connsiteX63" fmla="*/ 504825 w 540885"/>
                <a:gd name="connsiteY63" fmla="*/ 72118 h 504826"/>
                <a:gd name="connsiteX64" fmla="*/ 483697 w 540885"/>
                <a:gd name="connsiteY64" fmla="*/ 123108 h 504826"/>
                <a:gd name="connsiteX65" fmla="*/ 432707 w 540885"/>
                <a:gd name="connsiteY65" fmla="*/ 144236 h 504826"/>
                <a:gd name="connsiteX66" fmla="*/ 381717 w 540885"/>
                <a:gd name="connsiteY66" fmla="*/ 123108 h 504826"/>
                <a:gd name="connsiteX67" fmla="*/ 360589 w 540885"/>
                <a:gd name="connsiteY67" fmla="*/ 72118 h 504826"/>
                <a:gd name="connsiteX68" fmla="*/ 381717 w 540885"/>
                <a:gd name="connsiteY68" fmla="*/ 21128 h 504826"/>
                <a:gd name="connsiteX69" fmla="*/ 432707 w 540885"/>
                <a:gd name="connsiteY69" fmla="*/ 0 h 504826"/>
                <a:gd name="connsiteX70" fmla="*/ 108176 w 540885"/>
                <a:gd name="connsiteY70" fmla="*/ 0 h 504826"/>
                <a:gd name="connsiteX71" fmla="*/ 159167 w 540885"/>
                <a:gd name="connsiteY71" fmla="*/ 21128 h 504826"/>
                <a:gd name="connsiteX72" fmla="*/ 180295 w 540885"/>
                <a:gd name="connsiteY72" fmla="*/ 72118 h 504826"/>
                <a:gd name="connsiteX73" fmla="*/ 159167 w 540885"/>
                <a:gd name="connsiteY73" fmla="*/ 123108 h 504826"/>
                <a:gd name="connsiteX74" fmla="*/ 108176 w 540885"/>
                <a:gd name="connsiteY74" fmla="*/ 144236 h 504826"/>
                <a:gd name="connsiteX75" fmla="*/ 57187 w 540885"/>
                <a:gd name="connsiteY75" fmla="*/ 123108 h 504826"/>
                <a:gd name="connsiteX76" fmla="*/ 36059 w 540885"/>
                <a:gd name="connsiteY76" fmla="*/ 72118 h 504826"/>
                <a:gd name="connsiteX77" fmla="*/ 57187 w 540885"/>
                <a:gd name="connsiteY77" fmla="*/ 21128 h 504826"/>
                <a:gd name="connsiteX78" fmla="*/ 108176 w 540885"/>
                <a:gd name="connsiteY78" fmla="*/ 0 h 50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0885" h="504826">
                  <a:moveTo>
                    <a:pt x="169590" y="270443"/>
                  </a:moveTo>
                  <a:cubicBezTo>
                    <a:pt x="171469" y="270443"/>
                    <a:pt x="175506" y="272462"/>
                    <a:pt x="181704" y="276500"/>
                  </a:cubicBezTo>
                  <a:cubicBezTo>
                    <a:pt x="187902" y="280538"/>
                    <a:pt x="194757" y="285045"/>
                    <a:pt x="202269" y="290022"/>
                  </a:cubicBezTo>
                  <a:cubicBezTo>
                    <a:pt x="209781" y="294999"/>
                    <a:pt x="219829" y="299506"/>
                    <a:pt x="232412" y="303544"/>
                  </a:cubicBezTo>
                  <a:cubicBezTo>
                    <a:pt x="244995" y="307582"/>
                    <a:pt x="257673" y="309601"/>
                    <a:pt x="270443" y="309601"/>
                  </a:cubicBezTo>
                  <a:cubicBezTo>
                    <a:pt x="283214" y="309601"/>
                    <a:pt x="295891" y="307582"/>
                    <a:pt x="308473" y="303544"/>
                  </a:cubicBezTo>
                  <a:cubicBezTo>
                    <a:pt x="321057" y="299506"/>
                    <a:pt x="331105" y="294999"/>
                    <a:pt x="338617" y="290022"/>
                  </a:cubicBezTo>
                  <a:cubicBezTo>
                    <a:pt x="346129" y="285045"/>
                    <a:pt x="352983" y="280538"/>
                    <a:pt x="359181" y="276500"/>
                  </a:cubicBezTo>
                  <a:cubicBezTo>
                    <a:pt x="365379" y="272462"/>
                    <a:pt x="369418" y="270443"/>
                    <a:pt x="371295" y="270443"/>
                  </a:cubicBezTo>
                  <a:cubicBezTo>
                    <a:pt x="382751" y="270443"/>
                    <a:pt x="393222" y="272321"/>
                    <a:pt x="402705" y="276077"/>
                  </a:cubicBezTo>
                  <a:cubicBezTo>
                    <a:pt x="412191" y="279833"/>
                    <a:pt x="420218" y="284857"/>
                    <a:pt x="426792" y="291149"/>
                  </a:cubicBezTo>
                  <a:cubicBezTo>
                    <a:pt x="433365" y="297440"/>
                    <a:pt x="439187" y="305046"/>
                    <a:pt x="444258" y="313967"/>
                  </a:cubicBezTo>
                  <a:cubicBezTo>
                    <a:pt x="449329" y="322888"/>
                    <a:pt x="453367" y="332044"/>
                    <a:pt x="456371" y="341434"/>
                  </a:cubicBezTo>
                  <a:cubicBezTo>
                    <a:pt x="459376" y="350824"/>
                    <a:pt x="461865" y="361013"/>
                    <a:pt x="463837" y="372000"/>
                  </a:cubicBezTo>
                  <a:cubicBezTo>
                    <a:pt x="465809" y="382986"/>
                    <a:pt x="467124" y="393222"/>
                    <a:pt x="467781" y="402706"/>
                  </a:cubicBezTo>
                  <a:cubicBezTo>
                    <a:pt x="468438" y="412190"/>
                    <a:pt x="468767" y="421909"/>
                    <a:pt x="468767" y="431863"/>
                  </a:cubicBezTo>
                  <a:cubicBezTo>
                    <a:pt x="468767" y="454400"/>
                    <a:pt x="461912" y="472195"/>
                    <a:pt x="448202" y="485247"/>
                  </a:cubicBezTo>
                  <a:cubicBezTo>
                    <a:pt x="434492" y="498300"/>
                    <a:pt x="416275" y="504826"/>
                    <a:pt x="393550" y="504826"/>
                  </a:cubicBezTo>
                  <a:lnTo>
                    <a:pt x="147335" y="504826"/>
                  </a:lnTo>
                  <a:cubicBezTo>
                    <a:pt x="124611" y="504826"/>
                    <a:pt x="106393" y="498300"/>
                    <a:pt x="92683" y="485247"/>
                  </a:cubicBezTo>
                  <a:cubicBezTo>
                    <a:pt x="78974" y="472195"/>
                    <a:pt x="72118" y="454400"/>
                    <a:pt x="72118" y="431863"/>
                  </a:cubicBezTo>
                  <a:cubicBezTo>
                    <a:pt x="72118" y="421909"/>
                    <a:pt x="72447" y="412190"/>
                    <a:pt x="73104" y="402706"/>
                  </a:cubicBezTo>
                  <a:cubicBezTo>
                    <a:pt x="73761" y="393222"/>
                    <a:pt x="75077" y="382986"/>
                    <a:pt x="77049" y="372000"/>
                  </a:cubicBezTo>
                  <a:cubicBezTo>
                    <a:pt x="79021" y="361013"/>
                    <a:pt x="81510" y="350824"/>
                    <a:pt x="84514" y="341434"/>
                  </a:cubicBezTo>
                  <a:cubicBezTo>
                    <a:pt x="87519" y="332044"/>
                    <a:pt x="91556" y="322888"/>
                    <a:pt x="96628" y="313967"/>
                  </a:cubicBezTo>
                  <a:cubicBezTo>
                    <a:pt x="101698" y="305046"/>
                    <a:pt x="107521" y="297440"/>
                    <a:pt x="114093" y="291149"/>
                  </a:cubicBezTo>
                  <a:cubicBezTo>
                    <a:pt x="120667" y="284857"/>
                    <a:pt x="128696" y="279833"/>
                    <a:pt x="138180" y="276077"/>
                  </a:cubicBezTo>
                  <a:cubicBezTo>
                    <a:pt x="147664" y="272321"/>
                    <a:pt x="158135" y="270443"/>
                    <a:pt x="169590" y="270443"/>
                  </a:cubicBezTo>
                  <a:close/>
                  <a:moveTo>
                    <a:pt x="505953" y="144237"/>
                  </a:moveTo>
                  <a:cubicBezTo>
                    <a:pt x="529241" y="144237"/>
                    <a:pt x="540885" y="177385"/>
                    <a:pt x="540885" y="243680"/>
                  </a:cubicBezTo>
                  <a:cubicBezTo>
                    <a:pt x="540885" y="258329"/>
                    <a:pt x="535626" y="269457"/>
                    <a:pt x="525109" y="277063"/>
                  </a:cubicBezTo>
                  <a:cubicBezTo>
                    <a:pt x="514592" y="284669"/>
                    <a:pt x="501634" y="288472"/>
                    <a:pt x="486233" y="288472"/>
                  </a:cubicBezTo>
                  <a:lnTo>
                    <a:pt x="448484" y="288472"/>
                  </a:lnTo>
                  <a:cubicBezTo>
                    <a:pt x="429140" y="265372"/>
                    <a:pt x="404256" y="253353"/>
                    <a:pt x="373830" y="252413"/>
                  </a:cubicBezTo>
                  <a:cubicBezTo>
                    <a:pt x="389043" y="230440"/>
                    <a:pt x="396649" y="206401"/>
                    <a:pt x="396649" y="180296"/>
                  </a:cubicBezTo>
                  <a:cubicBezTo>
                    <a:pt x="396649" y="174849"/>
                    <a:pt x="396179" y="168652"/>
                    <a:pt x="395240" y="161703"/>
                  </a:cubicBezTo>
                  <a:cubicBezTo>
                    <a:pt x="407636" y="166022"/>
                    <a:pt x="420125" y="168182"/>
                    <a:pt x="432708" y="168182"/>
                  </a:cubicBezTo>
                  <a:cubicBezTo>
                    <a:pt x="443789" y="168182"/>
                    <a:pt x="454964" y="166163"/>
                    <a:pt x="466231" y="162125"/>
                  </a:cubicBezTo>
                  <a:cubicBezTo>
                    <a:pt x="477500" y="158087"/>
                    <a:pt x="486655" y="154097"/>
                    <a:pt x="493698" y="150153"/>
                  </a:cubicBezTo>
                  <a:cubicBezTo>
                    <a:pt x="500742" y="146209"/>
                    <a:pt x="504826" y="144237"/>
                    <a:pt x="505953" y="144237"/>
                  </a:cubicBezTo>
                  <a:close/>
                  <a:moveTo>
                    <a:pt x="34932" y="144237"/>
                  </a:moveTo>
                  <a:cubicBezTo>
                    <a:pt x="36059" y="144237"/>
                    <a:pt x="40144" y="146209"/>
                    <a:pt x="47187" y="150153"/>
                  </a:cubicBezTo>
                  <a:cubicBezTo>
                    <a:pt x="54229" y="154097"/>
                    <a:pt x="63384" y="158087"/>
                    <a:pt x="74653" y="162125"/>
                  </a:cubicBezTo>
                  <a:cubicBezTo>
                    <a:pt x="85921" y="166163"/>
                    <a:pt x="97096" y="168182"/>
                    <a:pt x="108176" y="168182"/>
                  </a:cubicBezTo>
                  <a:cubicBezTo>
                    <a:pt x="120760" y="168182"/>
                    <a:pt x="133249" y="166022"/>
                    <a:pt x="145644" y="161703"/>
                  </a:cubicBezTo>
                  <a:cubicBezTo>
                    <a:pt x="144705" y="168652"/>
                    <a:pt x="144235" y="174849"/>
                    <a:pt x="144235" y="180296"/>
                  </a:cubicBezTo>
                  <a:cubicBezTo>
                    <a:pt x="144235" y="206401"/>
                    <a:pt x="151841" y="230440"/>
                    <a:pt x="167054" y="252413"/>
                  </a:cubicBezTo>
                  <a:cubicBezTo>
                    <a:pt x="136630" y="253353"/>
                    <a:pt x="111745" y="265372"/>
                    <a:pt x="92401" y="288472"/>
                  </a:cubicBezTo>
                  <a:lnTo>
                    <a:pt x="54652" y="288472"/>
                  </a:lnTo>
                  <a:cubicBezTo>
                    <a:pt x="39251" y="288472"/>
                    <a:pt x="26293" y="284669"/>
                    <a:pt x="15776" y="277063"/>
                  </a:cubicBezTo>
                  <a:cubicBezTo>
                    <a:pt x="5259" y="269457"/>
                    <a:pt x="0" y="258329"/>
                    <a:pt x="0" y="243680"/>
                  </a:cubicBezTo>
                  <a:cubicBezTo>
                    <a:pt x="0" y="177385"/>
                    <a:pt x="11644" y="144237"/>
                    <a:pt x="34932" y="144237"/>
                  </a:cubicBezTo>
                  <a:close/>
                  <a:moveTo>
                    <a:pt x="270442" y="72119"/>
                  </a:moveTo>
                  <a:cubicBezTo>
                    <a:pt x="300303" y="72119"/>
                    <a:pt x="325799" y="82683"/>
                    <a:pt x="346926" y="103811"/>
                  </a:cubicBezTo>
                  <a:cubicBezTo>
                    <a:pt x="368054" y="124940"/>
                    <a:pt x="378619" y="150434"/>
                    <a:pt x="378619" y="180296"/>
                  </a:cubicBezTo>
                  <a:cubicBezTo>
                    <a:pt x="378619" y="210157"/>
                    <a:pt x="368054" y="235652"/>
                    <a:pt x="346926" y="256780"/>
                  </a:cubicBezTo>
                  <a:cubicBezTo>
                    <a:pt x="325799" y="277908"/>
                    <a:pt x="300303" y="288472"/>
                    <a:pt x="270442" y="288472"/>
                  </a:cubicBezTo>
                  <a:cubicBezTo>
                    <a:pt x="240580" y="288472"/>
                    <a:pt x="215085" y="277908"/>
                    <a:pt x="193957" y="256780"/>
                  </a:cubicBezTo>
                  <a:cubicBezTo>
                    <a:pt x="172829" y="235652"/>
                    <a:pt x="162265" y="210157"/>
                    <a:pt x="162265" y="180296"/>
                  </a:cubicBezTo>
                  <a:cubicBezTo>
                    <a:pt x="162265" y="150434"/>
                    <a:pt x="172829" y="124940"/>
                    <a:pt x="193957" y="103811"/>
                  </a:cubicBezTo>
                  <a:cubicBezTo>
                    <a:pt x="215085" y="82683"/>
                    <a:pt x="240580" y="72119"/>
                    <a:pt x="270442" y="72119"/>
                  </a:cubicBezTo>
                  <a:close/>
                  <a:moveTo>
                    <a:pt x="432707" y="0"/>
                  </a:moveTo>
                  <a:cubicBezTo>
                    <a:pt x="452615" y="0"/>
                    <a:pt x="469611" y="7043"/>
                    <a:pt x="483697" y="21128"/>
                  </a:cubicBezTo>
                  <a:cubicBezTo>
                    <a:pt x="497783" y="35214"/>
                    <a:pt x="504825" y="52210"/>
                    <a:pt x="504825" y="72118"/>
                  </a:cubicBezTo>
                  <a:cubicBezTo>
                    <a:pt x="504825" y="92025"/>
                    <a:pt x="497783" y="109022"/>
                    <a:pt x="483697" y="123108"/>
                  </a:cubicBezTo>
                  <a:cubicBezTo>
                    <a:pt x="469611" y="137193"/>
                    <a:pt x="452615" y="144236"/>
                    <a:pt x="432707" y="144236"/>
                  </a:cubicBezTo>
                  <a:cubicBezTo>
                    <a:pt x="412800" y="144236"/>
                    <a:pt x="395803" y="137193"/>
                    <a:pt x="381717" y="123108"/>
                  </a:cubicBezTo>
                  <a:cubicBezTo>
                    <a:pt x="367632" y="109022"/>
                    <a:pt x="360589" y="92025"/>
                    <a:pt x="360589" y="72118"/>
                  </a:cubicBezTo>
                  <a:cubicBezTo>
                    <a:pt x="360589" y="52210"/>
                    <a:pt x="367632" y="35214"/>
                    <a:pt x="381717" y="21128"/>
                  </a:cubicBezTo>
                  <a:cubicBezTo>
                    <a:pt x="395803" y="7043"/>
                    <a:pt x="412800" y="0"/>
                    <a:pt x="432707" y="0"/>
                  </a:cubicBezTo>
                  <a:close/>
                  <a:moveTo>
                    <a:pt x="108176" y="0"/>
                  </a:moveTo>
                  <a:cubicBezTo>
                    <a:pt x="128085" y="0"/>
                    <a:pt x="145080" y="7043"/>
                    <a:pt x="159167" y="21128"/>
                  </a:cubicBezTo>
                  <a:cubicBezTo>
                    <a:pt x="173252" y="35214"/>
                    <a:pt x="180295" y="52210"/>
                    <a:pt x="180295" y="72118"/>
                  </a:cubicBezTo>
                  <a:cubicBezTo>
                    <a:pt x="180295" y="92025"/>
                    <a:pt x="173252" y="109022"/>
                    <a:pt x="159167" y="123108"/>
                  </a:cubicBezTo>
                  <a:cubicBezTo>
                    <a:pt x="145080" y="137193"/>
                    <a:pt x="128085" y="144236"/>
                    <a:pt x="108176" y="144236"/>
                  </a:cubicBezTo>
                  <a:cubicBezTo>
                    <a:pt x="88270" y="144236"/>
                    <a:pt x="71272" y="137193"/>
                    <a:pt x="57187" y="123108"/>
                  </a:cubicBezTo>
                  <a:cubicBezTo>
                    <a:pt x="43102" y="109022"/>
                    <a:pt x="36059" y="92025"/>
                    <a:pt x="36059" y="72118"/>
                  </a:cubicBezTo>
                  <a:cubicBezTo>
                    <a:pt x="36059" y="52210"/>
                    <a:pt x="43102" y="35214"/>
                    <a:pt x="57187" y="21128"/>
                  </a:cubicBezTo>
                  <a:cubicBezTo>
                    <a:pt x="71272" y="7043"/>
                    <a:pt x="88270" y="0"/>
                    <a:pt x="108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8297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5" name="Conector reto 34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/>
          <p:cNvSpPr/>
          <p:nvPr/>
        </p:nvSpPr>
        <p:spPr>
          <a:xfrm>
            <a:off x="0" y="14514"/>
            <a:ext cx="29209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O QUE PRECISAMOS FAZER?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tângulo 30"/>
          <p:cNvSpPr>
            <a:spLocks noChangeArrowheads="1"/>
          </p:cNvSpPr>
          <p:nvPr/>
        </p:nvSpPr>
        <p:spPr bwMode="auto">
          <a:xfrm>
            <a:off x="1142207" y="1002936"/>
            <a:ext cx="6859585" cy="767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4423" tIns="37212" rIns="74423" bIns="37212">
            <a:spAutoFit/>
          </a:bodyPr>
          <a:lstStyle/>
          <a:p>
            <a:pPr marL="102523" lvl="1" algn="ctr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 panose="020B0604020202020204" pitchFamily="34" charset="0"/>
                <a:sym typeface="Helvetica" panose="020B0604020202020204" pitchFamily="34" charset="0"/>
              </a:rPr>
              <a:t>Potencializar a </a:t>
            </a:r>
            <a:r>
              <a:rPr 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 panose="020B0604020202020204" pitchFamily="34" charset="0"/>
                <a:sym typeface="Helvetica" panose="020B0604020202020204" pitchFamily="34" charset="0"/>
              </a:rPr>
              <a:t>ARTICULAÇÃO CONJUNTA </a:t>
            </a:r>
            <a:r>
              <a:rPr lang="pt-BR" sz="2000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 panose="020B0604020202020204" pitchFamily="34" charset="0"/>
                <a:sym typeface="Helvetica" panose="020B0604020202020204" pitchFamily="34" charset="0"/>
              </a:rPr>
              <a:t>e a nossa</a:t>
            </a:r>
          </a:p>
          <a:p>
            <a:pPr marL="102523" lvl="1" algn="ctr" defTabSz="820514">
              <a:spcAft>
                <a:spcPts val="600"/>
              </a:spcAft>
              <a:buClr>
                <a:srgbClr val="FFC000"/>
              </a:buClr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Helvetica"/>
                <a:cs typeface="Helvetica" panose="020B0604020202020204" pitchFamily="34" charset="0"/>
                <a:sym typeface="Helvetica" panose="020B0604020202020204" pitchFamily="34" charset="0"/>
              </a:rPr>
              <a:t>REDE DE INFLUÊNCIA E DEFESA DE INTERESSES</a:t>
            </a: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43" y="3615393"/>
            <a:ext cx="950988" cy="387668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3906179" y="3158768"/>
            <a:ext cx="1300917" cy="1300917"/>
          </a:xfrm>
          <a:prstGeom prst="ellipse">
            <a:avLst/>
          </a:prstGeom>
          <a:noFill/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8" name="Grupo 117"/>
          <p:cNvGrpSpPr/>
          <p:nvPr/>
        </p:nvGrpSpPr>
        <p:grpSpPr>
          <a:xfrm>
            <a:off x="4850293" y="2466180"/>
            <a:ext cx="3628711" cy="2488627"/>
            <a:chOff x="4850293" y="2466180"/>
            <a:chExt cx="3628711" cy="2488627"/>
          </a:xfrm>
        </p:grpSpPr>
        <p:sp>
          <p:nvSpPr>
            <p:cNvPr id="70" name="Freeform 455"/>
            <p:cNvSpPr/>
            <p:nvPr/>
          </p:nvSpPr>
          <p:spPr>
            <a:xfrm>
              <a:off x="5193701" y="2658597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2" name="Freeform 455"/>
            <p:cNvSpPr/>
            <p:nvPr/>
          </p:nvSpPr>
          <p:spPr>
            <a:xfrm>
              <a:off x="5669628" y="4135295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Freeform 455"/>
            <p:cNvSpPr/>
            <p:nvPr/>
          </p:nvSpPr>
          <p:spPr>
            <a:xfrm>
              <a:off x="5168912" y="4773814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Retângulo 23"/>
            <p:cNvSpPr>
              <a:spLocks noChangeArrowheads="1"/>
            </p:cNvSpPr>
            <p:nvPr/>
          </p:nvSpPr>
          <p:spPr bwMode="auto">
            <a:xfrm>
              <a:off x="5279103" y="2466180"/>
              <a:ext cx="2771775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OUTRAS CONFEDERAÇÕES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3" name="Retângulo 23"/>
            <p:cNvSpPr>
              <a:spLocks noChangeArrowheads="1"/>
            </p:cNvSpPr>
            <p:nvPr/>
          </p:nvSpPr>
          <p:spPr bwMode="auto">
            <a:xfrm>
              <a:off x="6893062" y="3116264"/>
              <a:ext cx="1505531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ASSOCIAÇÕES 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4" name="Retângulo 23"/>
            <p:cNvSpPr>
              <a:spLocks noChangeArrowheads="1"/>
            </p:cNvSpPr>
            <p:nvPr/>
          </p:nvSpPr>
          <p:spPr bwMode="auto">
            <a:xfrm>
              <a:off x="5973847" y="3906241"/>
              <a:ext cx="2505157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REDE DE NEG</a:t>
              </a:r>
              <a:r>
                <a:rPr lang="pt-BR" dirty="0" smtClean="0">
                  <a:solidFill>
                    <a:schemeClr val="bg1"/>
                  </a:solidFill>
                  <a:latin typeface="Century Gothic" pitchFamily="34" charset="0"/>
                </a:rPr>
                <a:t>. </a:t>
              </a: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COLETIVA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5" name="Retângulo 23"/>
            <p:cNvSpPr>
              <a:spLocks noChangeArrowheads="1"/>
            </p:cNvSpPr>
            <p:nvPr/>
          </p:nvSpPr>
          <p:spPr bwMode="auto">
            <a:xfrm>
              <a:off x="6607795" y="4574764"/>
              <a:ext cx="1443083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REDE DE RH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71" name="Freeform 455"/>
            <p:cNvSpPr/>
            <p:nvPr/>
          </p:nvSpPr>
          <p:spPr>
            <a:xfrm>
              <a:off x="5679153" y="3296248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78" name="Conector reto 77"/>
            <p:cNvCxnSpPr/>
            <p:nvPr/>
          </p:nvCxnSpPr>
          <p:spPr>
            <a:xfrm flipH="1">
              <a:off x="4850293" y="2839590"/>
              <a:ext cx="337916" cy="381813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ctor reto 79"/>
            <p:cNvCxnSpPr/>
            <p:nvPr/>
          </p:nvCxnSpPr>
          <p:spPr>
            <a:xfrm flipH="1" flipV="1">
              <a:off x="4850293" y="4392001"/>
              <a:ext cx="337916" cy="381813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 reto 83"/>
            <p:cNvCxnSpPr/>
            <p:nvPr/>
          </p:nvCxnSpPr>
          <p:spPr>
            <a:xfrm flipV="1">
              <a:off x="5181424" y="3402396"/>
              <a:ext cx="502272" cy="150371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ector reto 84"/>
            <p:cNvCxnSpPr/>
            <p:nvPr/>
          </p:nvCxnSpPr>
          <p:spPr>
            <a:xfrm flipH="1" flipV="1">
              <a:off x="5151209" y="4049644"/>
              <a:ext cx="502272" cy="150371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ector reto 99"/>
            <p:cNvCxnSpPr/>
            <p:nvPr/>
          </p:nvCxnSpPr>
          <p:spPr>
            <a:xfrm flipH="1">
              <a:off x="5847834" y="4216487"/>
              <a:ext cx="2550759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to 108"/>
            <p:cNvCxnSpPr/>
            <p:nvPr/>
          </p:nvCxnSpPr>
          <p:spPr>
            <a:xfrm flipH="1">
              <a:off x="5860199" y="3385348"/>
              <a:ext cx="2550759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ector reto 109"/>
            <p:cNvCxnSpPr/>
            <p:nvPr/>
          </p:nvCxnSpPr>
          <p:spPr>
            <a:xfrm flipH="1">
              <a:off x="5374747" y="2749093"/>
              <a:ext cx="2550759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ector reto 110"/>
            <p:cNvCxnSpPr/>
            <p:nvPr/>
          </p:nvCxnSpPr>
          <p:spPr>
            <a:xfrm flipH="1">
              <a:off x="5349958" y="4861570"/>
              <a:ext cx="2550759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upo 118"/>
          <p:cNvGrpSpPr/>
          <p:nvPr/>
        </p:nvGrpSpPr>
        <p:grpSpPr>
          <a:xfrm>
            <a:off x="664994" y="2464682"/>
            <a:ext cx="3579101" cy="2490125"/>
            <a:chOff x="664994" y="2464682"/>
            <a:chExt cx="3579101" cy="2490125"/>
          </a:xfrm>
        </p:grpSpPr>
        <p:sp>
          <p:nvSpPr>
            <p:cNvPr id="67" name="Freeform 455"/>
            <p:cNvSpPr/>
            <p:nvPr/>
          </p:nvSpPr>
          <p:spPr>
            <a:xfrm>
              <a:off x="3253076" y="4126566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 455"/>
            <p:cNvSpPr/>
            <p:nvPr/>
          </p:nvSpPr>
          <p:spPr>
            <a:xfrm>
              <a:off x="3253076" y="3294852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Freeform 455"/>
            <p:cNvSpPr/>
            <p:nvPr/>
          </p:nvSpPr>
          <p:spPr>
            <a:xfrm>
              <a:off x="3739599" y="2658597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Freeform 455"/>
            <p:cNvSpPr/>
            <p:nvPr/>
          </p:nvSpPr>
          <p:spPr>
            <a:xfrm>
              <a:off x="3755348" y="4773814"/>
              <a:ext cx="181046" cy="180993"/>
            </a:xfrm>
            <a:custGeom>
              <a:avLst/>
              <a:gdLst>
                <a:gd name="connsiteX0" fmla="*/ 216354 w 432707"/>
                <a:gd name="connsiteY0" fmla="*/ 144236 h 432707"/>
                <a:gd name="connsiteX1" fmla="*/ 267343 w 432707"/>
                <a:gd name="connsiteY1" fmla="*/ 165364 h 432707"/>
                <a:gd name="connsiteX2" fmla="*/ 288472 w 432707"/>
                <a:gd name="connsiteY2" fmla="*/ 216353 h 432707"/>
                <a:gd name="connsiteX3" fmla="*/ 267343 w 432707"/>
                <a:gd name="connsiteY3" fmla="*/ 267343 h 432707"/>
                <a:gd name="connsiteX4" fmla="*/ 216354 w 432707"/>
                <a:gd name="connsiteY4" fmla="*/ 288471 h 432707"/>
                <a:gd name="connsiteX5" fmla="*/ 165364 w 432707"/>
                <a:gd name="connsiteY5" fmla="*/ 267343 h 432707"/>
                <a:gd name="connsiteX6" fmla="*/ 144236 w 432707"/>
                <a:gd name="connsiteY6" fmla="*/ 216353 h 432707"/>
                <a:gd name="connsiteX7" fmla="*/ 165364 w 432707"/>
                <a:gd name="connsiteY7" fmla="*/ 165364 h 432707"/>
                <a:gd name="connsiteX8" fmla="*/ 216354 w 432707"/>
                <a:gd name="connsiteY8" fmla="*/ 144236 h 432707"/>
                <a:gd name="connsiteX9" fmla="*/ 216354 w 432707"/>
                <a:gd name="connsiteY9" fmla="*/ 108177 h 432707"/>
                <a:gd name="connsiteX10" fmla="*/ 139869 w 432707"/>
                <a:gd name="connsiteY10" fmla="*/ 139869 h 432707"/>
                <a:gd name="connsiteX11" fmla="*/ 108177 w 432707"/>
                <a:gd name="connsiteY11" fmla="*/ 216353 h 432707"/>
                <a:gd name="connsiteX12" fmla="*/ 139869 w 432707"/>
                <a:gd name="connsiteY12" fmla="*/ 292838 h 432707"/>
                <a:gd name="connsiteX13" fmla="*/ 216354 w 432707"/>
                <a:gd name="connsiteY13" fmla="*/ 324530 h 432707"/>
                <a:gd name="connsiteX14" fmla="*/ 292838 w 432707"/>
                <a:gd name="connsiteY14" fmla="*/ 292838 h 432707"/>
                <a:gd name="connsiteX15" fmla="*/ 324530 w 432707"/>
                <a:gd name="connsiteY15" fmla="*/ 216353 h 432707"/>
                <a:gd name="connsiteX16" fmla="*/ 292838 w 432707"/>
                <a:gd name="connsiteY16" fmla="*/ 139869 h 432707"/>
                <a:gd name="connsiteX17" fmla="*/ 216354 w 432707"/>
                <a:gd name="connsiteY17" fmla="*/ 108177 h 432707"/>
                <a:gd name="connsiteX18" fmla="*/ 216354 w 432707"/>
                <a:gd name="connsiteY18" fmla="*/ 72118 h 432707"/>
                <a:gd name="connsiteX19" fmla="*/ 318333 w 432707"/>
                <a:gd name="connsiteY19" fmla="*/ 114374 h 432707"/>
                <a:gd name="connsiteX20" fmla="*/ 360589 w 432707"/>
                <a:gd name="connsiteY20" fmla="*/ 216353 h 432707"/>
                <a:gd name="connsiteX21" fmla="*/ 318333 w 432707"/>
                <a:gd name="connsiteY21" fmla="*/ 318333 h 432707"/>
                <a:gd name="connsiteX22" fmla="*/ 216354 w 432707"/>
                <a:gd name="connsiteY22" fmla="*/ 360589 h 432707"/>
                <a:gd name="connsiteX23" fmla="*/ 114374 w 432707"/>
                <a:gd name="connsiteY23" fmla="*/ 318333 h 432707"/>
                <a:gd name="connsiteX24" fmla="*/ 72118 w 432707"/>
                <a:gd name="connsiteY24" fmla="*/ 216353 h 432707"/>
                <a:gd name="connsiteX25" fmla="*/ 114374 w 432707"/>
                <a:gd name="connsiteY25" fmla="*/ 114374 h 432707"/>
                <a:gd name="connsiteX26" fmla="*/ 216354 w 432707"/>
                <a:gd name="connsiteY26" fmla="*/ 72118 h 432707"/>
                <a:gd name="connsiteX27" fmla="*/ 216354 w 432707"/>
                <a:gd name="connsiteY27" fmla="*/ 36059 h 432707"/>
                <a:gd name="connsiteX28" fmla="*/ 146349 w 432707"/>
                <a:gd name="connsiteY28" fmla="*/ 50426 h 432707"/>
                <a:gd name="connsiteX29" fmla="*/ 88880 w 432707"/>
                <a:gd name="connsiteY29" fmla="*/ 88880 h 432707"/>
                <a:gd name="connsiteX30" fmla="*/ 50427 w 432707"/>
                <a:gd name="connsiteY30" fmla="*/ 146348 h 432707"/>
                <a:gd name="connsiteX31" fmla="*/ 36059 w 432707"/>
                <a:gd name="connsiteY31" fmla="*/ 216353 h 432707"/>
                <a:gd name="connsiteX32" fmla="*/ 50427 w 432707"/>
                <a:gd name="connsiteY32" fmla="*/ 286359 h 432707"/>
                <a:gd name="connsiteX33" fmla="*/ 88880 w 432707"/>
                <a:gd name="connsiteY33" fmla="*/ 343827 h 432707"/>
                <a:gd name="connsiteX34" fmla="*/ 146349 w 432707"/>
                <a:gd name="connsiteY34" fmla="*/ 382281 h 432707"/>
                <a:gd name="connsiteX35" fmla="*/ 216354 w 432707"/>
                <a:gd name="connsiteY35" fmla="*/ 396648 h 432707"/>
                <a:gd name="connsiteX36" fmla="*/ 286359 w 432707"/>
                <a:gd name="connsiteY36" fmla="*/ 382281 h 432707"/>
                <a:gd name="connsiteX37" fmla="*/ 343828 w 432707"/>
                <a:gd name="connsiteY37" fmla="*/ 343827 h 432707"/>
                <a:gd name="connsiteX38" fmla="*/ 382281 w 432707"/>
                <a:gd name="connsiteY38" fmla="*/ 286359 h 432707"/>
                <a:gd name="connsiteX39" fmla="*/ 396648 w 432707"/>
                <a:gd name="connsiteY39" fmla="*/ 216353 h 432707"/>
                <a:gd name="connsiteX40" fmla="*/ 382281 w 432707"/>
                <a:gd name="connsiteY40" fmla="*/ 146348 h 432707"/>
                <a:gd name="connsiteX41" fmla="*/ 343828 w 432707"/>
                <a:gd name="connsiteY41" fmla="*/ 88880 h 432707"/>
                <a:gd name="connsiteX42" fmla="*/ 286359 w 432707"/>
                <a:gd name="connsiteY42" fmla="*/ 50426 h 432707"/>
                <a:gd name="connsiteX43" fmla="*/ 216354 w 432707"/>
                <a:gd name="connsiteY43" fmla="*/ 36059 h 432707"/>
                <a:gd name="connsiteX44" fmla="*/ 216354 w 432707"/>
                <a:gd name="connsiteY44" fmla="*/ 0 h 432707"/>
                <a:gd name="connsiteX45" fmla="*/ 324953 w 432707"/>
                <a:gd name="connsiteY45" fmla="*/ 29016 h 432707"/>
                <a:gd name="connsiteX46" fmla="*/ 403691 w 432707"/>
                <a:gd name="connsiteY46" fmla="*/ 107754 h 432707"/>
                <a:gd name="connsiteX47" fmla="*/ 432707 w 432707"/>
                <a:gd name="connsiteY47" fmla="*/ 216353 h 432707"/>
                <a:gd name="connsiteX48" fmla="*/ 403691 w 432707"/>
                <a:gd name="connsiteY48" fmla="*/ 324953 h 432707"/>
                <a:gd name="connsiteX49" fmla="*/ 324953 w 432707"/>
                <a:gd name="connsiteY49" fmla="*/ 403691 h 432707"/>
                <a:gd name="connsiteX50" fmla="*/ 216354 w 432707"/>
                <a:gd name="connsiteY50" fmla="*/ 432707 h 432707"/>
                <a:gd name="connsiteX51" fmla="*/ 107754 w 432707"/>
                <a:gd name="connsiteY51" fmla="*/ 403691 h 432707"/>
                <a:gd name="connsiteX52" fmla="*/ 29016 w 432707"/>
                <a:gd name="connsiteY52" fmla="*/ 324953 h 432707"/>
                <a:gd name="connsiteX53" fmla="*/ 0 w 432707"/>
                <a:gd name="connsiteY53" fmla="*/ 216353 h 432707"/>
                <a:gd name="connsiteX54" fmla="*/ 29016 w 432707"/>
                <a:gd name="connsiteY54" fmla="*/ 107754 h 432707"/>
                <a:gd name="connsiteX55" fmla="*/ 107754 w 432707"/>
                <a:gd name="connsiteY55" fmla="*/ 29016 h 432707"/>
                <a:gd name="connsiteX56" fmla="*/ 216354 w 432707"/>
                <a:gd name="connsiteY56" fmla="*/ 0 h 432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2707" h="432707">
                  <a:moveTo>
                    <a:pt x="216354" y="144236"/>
                  </a:moveTo>
                  <a:cubicBezTo>
                    <a:pt x="236261" y="144236"/>
                    <a:pt x="253258" y="151278"/>
                    <a:pt x="267343" y="165364"/>
                  </a:cubicBezTo>
                  <a:cubicBezTo>
                    <a:pt x="281429" y="179449"/>
                    <a:pt x="288472" y="196446"/>
                    <a:pt x="288472" y="216353"/>
                  </a:cubicBezTo>
                  <a:cubicBezTo>
                    <a:pt x="288472" y="236261"/>
                    <a:pt x="281429" y="253257"/>
                    <a:pt x="267343" y="267343"/>
                  </a:cubicBezTo>
                  <a:cubicBezTo>
                    <a:pt x="253258" y="281429"/>
                    <a:pt x="236261" y="288471"/>
                    <a:pt x="216354" y="288471"/>
                  </a:cubicBezTo>
                  <a:cubicBezTo>
                    <a:pt x="196446" y="288471"/>
                    <a:pt x="179450" y="281429"/>
                    <a:pt x="165364" y="267343"/>
                  </a:cubicBezTo>
                  <a:cubicBezTo>
                    <a:pt x="151278" y="253257"/>
                    <a:pt x="144236" y="236261"/>
                    <a:pt x="144236" y="216353"/>
                  </a:cubicBezTo>
                  <a:cubicBezTo>
                    <a:pt x="144236" y="196446"/>
                    <a:pt x="151278" y="179449"/>
                    <a:pt x="165364" y="165364"/>
                  </a:cubicBezTo>
                  <a:cubicBezTo>
                    <a:pt x="179450" y="151278"/>
                    <a:pt x="196446" y="144236"/>
                    <a:pt x="216354" y="144236"/>
                  </a:cubicBezTo>
                  <a:close/>
                  <a:moveTo>
                    <a:pt x="216354" y="108177"/>
                  </a:moveTo>
                  <a:cubicBezTo>
                    <a:pt x="186493" y="108177"/>
                    <a:pt x="160998" y="118741"/>
                    <a:pt x="139869" y="139869"/>
                  </a:cubicBezTo>
                  <a:cubicBezTo>
                    <a:pt x="118741" y="160997"/>
                    <a:pt x="108177" y="186492"/>
                    <a:pt x="108177" y="216353"/>
                  </a:cubicBezTo>
                  <a:cubicBezTo>
                    <a:pt x="108177" y="246215"/>
                    <a:pt x="118741" y="271710"/>
                    <a:pt x="139869" y="292838"/>
                  </a:cubicBezTo>
                  <a:cubicBezTo>
                    <a:pt x="160998" y="313966"/>
                    <a:pt x="186493" y="324530"/>
                    <a:pt x="216354" y="324530"/>
                  </a:cubicBezTo>
                  <a:cubicBezTo>
                    <a:pt x="246215" y="324530"/>
                    <a:pt x="271710" y="313966"/>
                    <a:pt x="292838" y="292838"/>
                  </a:cubicBezTo>
                  <a:cubicBezTo>
                    <a:pt x="313966" y="271710"/>
                    <a:pt x="324530" y="246215"/>
                    <a:pt x="324530" y="216353"/>
                  </a:cubicBezTo>
                  <a:cubicBezTo>
                    <a:pt x="324530" y="186492"/>
                    <a:pt x="313966" y="160997"/>
                    <a:pt x="292838" y="139869"/>
                  </a:cubicBezTo>
                  <a:cubicBezTo>
                    <a:pt x="271710" y="118741"/>
                    <a:pt x="246215" y="108177"/>
                    <a:pt x="216354" y="108177"/>
                  </a:cubicBezTo>
                  <a:close/>
                  <a:moveTo>
                    <a:pt x="216354" y="72118"/>
                  </a:moveTo>
                  <a:cubicBezTo>
                    <a:pt x="256169" y="72118"/>
                    <a:pt x="290162" y="86203"/>
                    <a:pt x="318333" y="114374"/>
                  </a:cubicBezTo>
                  <a:cubicBezTo>
                    <a:pt x="346504" y="142545"/>
                    <a:pt x="360589" y="176538"/>
                    <a:pt x="360589" y="216353"/>
                  </a:cubicBezTo>
                  <a:cubicBezTo>
                    <a:pt x="360589" y="256169"/>
                    <a:pt x="346504" y="290162"/>
                    <a:pt x="318333" y="318333"/>
                  </a:cubicBezTo>
                  <a:cubicBezTo>
                    <a:pt x="290162" y="346504"/>
                    <a:pt x="256169" y="360589"/>
                    <a:pt x="216354" y="360589"/>
                  </a:cubicBezTo>
                  <a:cubicBezTo>
                    <a:pt x="176539" y="360589"/>
                    <a:pt x="142545" y="346504"/>
                    <a:pt x="114374" y="318333"/>
                  </a:cubicBezTo>
                  <a:cubicBezTo>
                    <a:pt x="86203" y="290162"/>
                    <a:pt x="72118" y="256169"/>
                    <a:pt x="72118" y="216353"/>
                  </a:cubicBezTo>
                  <a:cubicBezTo>
                    <a:pt x="72118" y="176538"/>
                    <a:pt x="86203" y="142545"/>
                    <a:pt x="114374" y="114374"/>
                  </a:cubicBezTo>
                  <a:cubicBezTo>
                    <a:pt x="142545" y="86203"/>
                    <a:pt x="176539" y="72118"/>
                    <a:pt x="216354" y="72118"/>
                  </a:cubicBezTo>
                  <a:close/>
                  <a:moveTo>
                    <a:pt x="216354" y="36059"/>
                  </a:moveTo>
                  <a:cubicBezTo>
                    <a:pt x="191939" y="36059"/>
                    <a:pt x="168604" y="40848"/>
                    <a:pt x="146349" y="50426"/>
                  </a:cubicBezTo>
                  <a:cubicBezTo>
                    <a:pt x="124094" y="60004"/>
                    <a:pt x="104937" y="72822"/>
                    <a:pt x="88880" y="88880"/>
                  </a:cubicBezTo>
                  <a:cubicBezTo>
                    <a:pt x="72822" y="104937"/>
                    <a:pt x="60004" y="124093"/>
                    <a:pt x="50427" y="146348"/>
                  </a:cubicBezTo>
                  <a:cubicBezTo>
                    <a:pt x="40848" y="168604"/>
                    <a:pt x="36059" y="191939"/>
                    <a:pt x="36059" y="216353"/>
                  </a:cubicBezTo>
                  <a:cubicBezTo>
                    <a:pt x="36059" y="240768"/>
                    <a:pt x="40848" y="264103"/>
                    <a:pt x="50427" y="286359"/>
                  </a:cubicBezTo>
                  <a:cubicBezTo>
                    <a:pt x="60004" y="308614"/>
                    <a:pt x="72822" y="327770"/>
                    <a:pt x="88880" y="343827"/>
                  </a:cubicBezTo>
                  <a:cubicBezTo>
                    <a:pt x="104937" y="359885"/>
                    <a:pt x="124094" y="372703"/>
                    <a:pt x="146349" y="382281"/>
                  </a:cubicBezTo>
                  <a:cubicBezTo>
                    <a:pt x="168604" y="391859"/>
                    <a:pt x="191939" y="396648"/>
                    <a:pt x="216354" y="396648"/>
                  </a:cubicBezTo>
                  <a:cubicBezTo>
                    <a:pt x="240769" y="396648"/>
                    <a:pt x="264104" y="391859"/>
                    <a:pt x="286359" y="382281"/>
                  </a:cubicBezTo>
                  <a:cubicBezTo>
                    <a:pt x="308614" y="372703"/>
                    <a:pt x="327770" y="359885"/>
                    <a:pt x="343828" y="343827"/>
                  </a:cubicBezTo>
                  <a:cubicBezTo>
                    <a:pt x="359885" y="327770"/>
                    <a:pt x="372703" y="308614"/>
                    <a:pt x="382281" y="286359"/>
                  </a:cubicBezTo>
                  <a:cubicBezTo>
                    <a:pt x="391859" y="264103"/>
                    <a:pt x="396648" y="240768"/>
                    <a:pt x="396648" y="216353"/>
                  </a:cubicBezTo>
                  <a:cubicBezTo>
                    <a:pt x="396648" y="191939"/>
                    <a:pt x="391859" y="168604"/>
                    <a:pt x="382281" y="146348"/>
                  </a:cubicBezTo>
                  <a:cubicBezTo>
                    <a:pt x="372703" y="124093"/>
                    <a:pt x="359885" y="104937"/>
                    <a:pt x="343828" y="88880"/>
                  </a:cubicBezTo>
                  <a:cubicBezTo>
                    <a:pt x="327770" y="72822"/>
                    <a:pt x="308614" y="60004"/>
                    <a:pt x="286359" y="50426"/>
                  </a:cubicBezTo>
                  <a:cubicBezTo>
                    <a:pt x="264104" y="40848"/>
                    <a:pt x="240769" y="36059"/>
                    <a:pt x="216354" y="36059"/>
                  </a:cubicBezTo>
                  <a:close/>
                  <a:moveTo>
                    <a:pt x="216354" y="0"/>
                  </a:moveTo>
                  <a:cubicBezTo>
                    <a:pt x="255605" y="0"/>
                    <a:pt x="291805" y="9672"/>
                    <a:pt x="324953" y="29016"/>
                  </a:cubicBezTo>
                  <a:cubicBezTo>
                    <a:pt x="358101" y="48360"/>
                    <a:pt x="384347" y="74606"/>
                    <a:pt x="403691" y="107754"/>
                  </a:cubicBezTo>
                  <a:cubicBezTo>
                    <a:pt x="423035" y="140902"/>
                    <a:pt x="432707" y="177102"/>
                    <a:pt x="432707" y="216353"/>
                  </a:cubicBezTo>
                  <a:cubicBezTo>
                    <a:pt x="432707" y="255605"/>
                    <a:pt x="423035" y="291805"/>
                    <a:pt x="403691" y="324953"/>
                  </a:cubicBezTo>
                  <a:cubicBezTo>
                    <a:pt x="384347" y="358101"/>
                    <a:pt x="358101" y="384347"/>
                    <a:pt x="324953" y="403691"/>
                  </a:cubicBezTo>
                  <a:cubicBezTo>
                    <a:pt x="291805" y="423035"/>
                    <a:pt x="255605" y="432707"/>
                    <a:pt x="216354" y="432707"/>
                  </a:cubicBezTo>
                  <a:cubicBezTo>
                    <a:pt x="177102" y="432707"/>
                    <a:pt x="140903" y="423035"/>
                    <a:pt x="107754" y="403691"/>
                  </a:cubicBezTo>
                  <a:cubicBezTo>
                    <a:pt x="74606" y="384347"/>
                    <a:pt x="48360" y="358101"/>
                    <a:pt x="29016" y="324953"/>
                  </a:cubicBezTo>
                  <a:cubicBezTo>
                    <a:pt x="9672" y="291805"/>
                    <a:pt x="0" y="255605"/>
                    <a:pt x="0" y="216353"/>
                  </a:cubicBezTo>
                  <a:cubicBezTo>
                    <a:pt x="0" y="177102"/>
                    <a:pt x="9672" y="140902"/>
                    <a:pt x="29016" y="107754"/>
                  </a:cubicBezTo>
                  <a:cubicBezTo>
                    <a:pt x="48360" y="74606"/>
                    <a:pt x="74606" y="48360"/>
                    <a:pt x="107754" y="29016"/>
                  </a:cubicBezTo>
                  <a:cubicBezTo>
                    <a:pt x="140903" y="9672"/>
                    <a:pt x="177102" y="0"/>
                    <a:pt x="216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Retângulo 23"/>
            <p:cNvSpPr>
              <a:spLocks noChangeArrowheads="1"/>
            </p:cNvSpPr>
            <p:nvPr/>
          </p:nvSpPr>
          <p:spPr bwMode="auto">
            <a:xfrm>
              <a:off x="1162811" y="2464682"/>
              <a:ext cx="1329200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FEDERAÇÕES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8" name="Retângulo 23"/>
            <p:cNvSpPr>
              <a:spLocks noChangeArrowheads="1"/>
            </p:cNvSpPr>
            <p:nvPr/>
          </p:nvSpPr>
          <p:spPr bwMode="auto">
            <a:xfrm>
              <a:off x="664994" y="3106738"/>
              <a:ext cx="1229814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SINDICATOS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9" name="Retângulo 23"/>
            <p:cNvSpPr>
              <a:spLocks noChangeArrowheads="1"/>
            </p:cNvSpPr>
            <p:nvPr/>
          </p:nvSpPr>
          <p:spPr bwMode="auto">
            <a:xfrm>
              <a:off x="673577" y="3925043"/>
              <a:ext cx="1361261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EMPRESÁRIOS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0" name="Retângulo 23"/>
            <p:cNvSpPr>
              <a:spLocks noChangeArrowheads="1"/>
            </p:cNvSpPr>
            <p:nvPr/>
          </p:nvSpPr>
          <p:spPr bwMode="auto">
            <a:xfrm>
              <a:off x="1102741" y="4561298"/>
              <a:ext cx="2206881" cy="286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5" tIns="45718" rIns="91435" bIns="4571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r>
                <a:rPr lang="pt-BR" b="1" dirty="0" smtClean="0">
                  <a:solidFill>
                    <a:schemeClr val="bg1"/>
                  </a:solidFill>
                  <a:latin typeface="Century Gothic" pitchFamily="34" charset="0"/>
                </a:rPr>
                <a:t>REDE DE ADVOGADOS</a:t>
              </a:r>
              <a:endParaRPr lang="pt-BR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cxnSp>
          <p:nvCxnSpPr>
            <p:cNvPr id="76" name="Conector reto 75"/>
            <p:cNvCxnSpPr/>
            <p:nvPr/>
          </p:nvCxnSpPr>
          <p:spPr>
            <a:xfrm>
              <a:off x="3906179" y="2839590"/>
              <a:ext cx="337916" cy="381813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to 78"/>
            <p:cNvCxnSpPr/>
            <p:nvPr/>
          </p:nvCxnSpPr>
          <p:spPr>
            <a:xfrm flipV="1">
              <a:off x="3906179" y="4392001"/>
              <a:ext cx="337916" cy="381813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ctor reto 80"/>
            <p:cNvCxnSpPr/>
            <p:nvPr/>
          </p:nvCxnSpPr>
          <p:spPr>
            <a:xfrm>
              <a:off x="3434122" y="3402396"/>
              <a:ext cx="502272" cy="150371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to 82"/>
            <p:cNvCxnSpPr/>
            <p:nvPr/>
          </p:nvCxnSpPr>
          <p:spPr>
            <a:xfrm flipH="1">
              <a:off x="3403907" y="4049644"/>
              <a:ext cx="502272" cy="150371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Grupo 115"/>
            <p:cNvGrpSpPr/>
            <p:nvPr/>
          </p:nvGrpSpPr>
          <p:grpSpPr>
            <a:xfrm flipH="1">
              <a:off x="696409" y="2744455"/>
              <a:ext cx="3041950" cy="2112477"/>
              <a:chOff x="759397" y="2563480"/>
              <a:chExt cx="3041950" cy="2112477"/>
            </a:xfrm>
          </p:grpSpPr>
          <p:cxnSp>
            <p:nvCxnSpPr>
              <p:cNvPr id="112" name="Conector reto 111"/>
              <p:cNvCxnSpPr/>
              <p:nvPr/>
            </p:nvCxnSpPr>
            <p:spPr>
              <a:xfrm flipH="1">
                <a:off x="1247748" y="4030874"/>
                <a:ext cx="2550759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Conector reto 112"/>
              <p:cNvCxnSpPr/>
              <p:nvPr/>
            </p:nvCxnSpPr>
            <p:spPr>
              <a:xfrm flipH="1">
                <a:off x="1250588" y="3199735"/>
                <a:ext cx="2550759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Conector reto 113"/>
              <p:cNvCxnSpPr/>
              <p:nvPr/>
            </p:nvCxnSpPr>
            <p:spPr>
              <a:xfrm flipH="1">
                <a:off x="765136" y="2563480"/>
                <a:ext cx="2550759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Conector reto 114"/>
              <p:cNvCxnSpPr/>
              <p:nvPr/>
            </p:nvCxnSpPr>
            <p:spPr>
              <a:xfrm flipH="1">
                <a:off x="759397" y="4675957"/>
                <a:ext cx="2550759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7494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0" y="4989"/>
            <a:ext cx="9909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COMO?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5" name="Conector reto 34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/>
          <p:cNvSpPr/>
          <p:nvPr/>
        </p:nvSpPr>
        <p:spPr>
          <a:xfrm>
            <a:off x="114300" y="885825"/>
            <a:ext cx="3019425" cy="1800225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37" name="Retângulo 36"/>
          <p:cNvSpPr/>
          <p:nvPr/>
        </p:nvSpPr>
        <p:spPr>
          <a:xfrm>
            <a:off x="3571875" y="885824"/>
            <a:ext cx="3019425" cy="1800225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38" name="Retângulo 37"/>
          <p:cNvSpPr/>
          <p:nvPr/>
        </p:nvSpPr>
        <p:spPr>
          <a:xfrm>
            <a:off x="114300" y="3057525"/>
            <a:ext cx="3019425" cy="1800225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39" name="Retângulo 38"/>
          <p:cNvSpPr/>
          <p:nvPr/>
        </p:nvSpPr>
        <p:spPr>
          <a:xfrm>
            <a:off x="3571875" y="3057524"/>
            <a:ext cx="3019425" cy="1800225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54" name="Freeform 415"/>
          <p:cNvSpPr/>
          <p:nvPr/>
        </p:nvSpPr>
        <p:spPr>
          <a:xfrm>
            <a:off x="1371922" y="1284323"/>
            <a:ext cx="459163" cy="459541"/>
          </a:xfrm>
          <a:custGeom>
            <a:avLst/>
            <a:gdLst/>
            <a:ahLst/>
            <a:cxnLst/>
            <a:rect l="l" t="t" r="r" b="b"/>
            <a:pathLst>
              <a:path w="459751" h="459752">
                <a:moveTo>
                  <a:pt x="122544" y="0"/>
                </a:moveTo>
                <a:cubicBezTo>
                  <a:pt x="145269" y="0"/>
                  <a:pt x="164425" y="7982"/>
                  <a:pt x="180012" y="23946"/>
                </a:cubicBezTo>
                <a:lnTo>
                  <a:pt x="238045" y="82260"/>
                </a:lnTo>
                <a:cubicBezTo>
                  <a:pt x="253633" y="97848"/>
                  <a:pt x="261427" y="116910"/>
                  <a:pt x="261427" y="139447"/>
                </a:cubicBezTo>
                <a:cubicBezTo>
                  <a:pt x="261427" y="162547"/>
                  <a:pt x="253164" y="182173"/>
                  <a:pt x="236636" y="198325"/>
                </a:cubicBezTo>
                <a:lnTo>
                  <a:pt x="261427" y="223115"/>
                </a:lnTo>
                <a:cubicBezTo>
                  <a:pt x="277578" y="206588"/>
                  <a:pt x="297110" y="198325"/>
                  <a:pt x="320023" y="198325"/>
                </a:cubicBezTo>
                <a:cubicBezTo>
                  <a:pt x="342560" y="198325"/>
                  <a:pt x="361715" y="206212"/>
                  <a:pt x="377491" y="221988"/>
                </a:cubicBezTo>
                <a:lnTo>
                  <a:pt x="436087" y="280584"/>
                </a:lnTo>
                <a:cubicBezTo>
                  <a:pt x="451863" y="296360"/>
                  <a:pt x="459751" y="315516"/>
                  <a:pt x="459751" y="338053"/>
                </a:cubicBezTo>
                <a:cubicBezTo>
                  <a:pt x="459751" y="360590"/>
                  <a:pt x="451769" y="379652"/>
                  <a:pt x="435806" y="395240"/>
                </a:cubicBezTo>
                <a:lnTo>
                  <a:pt x="394394" y="436370"/>
                </a:lnTo>
                <a:cubicBezTo>
                  <a:pt x="378806" y="451958"/>
                  <a:pt x="359743" y="459752"/>
                  <a:pt x="337207" y="459752"/>
                </a:cubicBezTo>
                <a:cubicBezTo>
                  <a:pt x="314483" y="459752"/>
                  <a:pt x="295326" y="451770"/>
                  <a:pt x="279738" y="435806"/>
                </a:cubicBezTo>
                <a:lnTo>
                  <a:pt x="221706" y="377492"/>
                </a:lnTo>
                <a:cubicBezTo>
                  <a:pt x="206118" y="361904"/>
                  <a:pt x="198324" y="342842"/>
                  <a:pt x="198324" y="320305"/>
                </a:cubicBezTo>
                <a:cubicBezTo>
                  <a:pt x="198324" y="297205"/>
                  <a:pt x="206587" y="277579"/>
                  <a:pt x="223114" y="261428"/>
                </a:cubicBezTo>
                <a:lnTo>
                  <a:pt x="198324" y="236637"/>
                </a:lnTo>
                <a:cubicBezTo>
                  <a:pt x="182173" y="253164"/>
                  <a:pt x="162640" y="261428"/>
                  <a:pt x="139728" y="261428"/>
                </a:cubicBezTo>
                <a:cubicBezTo>
                  <a:pt x="117191" y="261428"/>
                  <a:pt x="98035" y="253540"/>
                  <a:pt x="82259" y="237764"/>
                </a:cubicBezTo>
                <a:lnTo>
                  <a:pt x="23664" y="179168"/>
                </a:lnTo>
                <a:cubicBezTo>
                  <a:pt x="7889" y="163392"/>
                  <a:pt x="0" y="144236"/>
                  <a:pt x="0" y="121699"/>
                </a:cubicBezTo>
                <a:cubicBezTo>
                  <a:pt x="0" y="99162"/>
                  <a:pt x="7982" y="80100"/>
                  <a:pt x="23946" y="64512"/>
                </a:cubicBezTo>
                <a:lnTo>
                  <a:pt x="65357" y="23382"/>
                </a:lnTo>
                <a:cubicBezTo>
                  <a:pt x="80945" y="7794"/>
                  <a:pt x="100007" y="0"/>
                  <a:pt x="122544" y="0"/>
                </a:cubicBezTo>
                <a:close/>
                <a:moveTo>
                  <a:pt x="122544" y="54089"/>
                </a:moveTo>
                <a:cubicBezTo>
                  <a:pt x="115219" y="54089"/>
                  <a:pt x="108834" y="56624"/>
                  <a:pt x="103387" y="61695"/>
                </a:cubicBezTo>
                <a:lnTo>
                  <a:pt x="61976" y="102825"/>
                </a:lnTo>
                <a:cubicBezTo>
                  <a:pt x="56718" y="108083"/>
                  <a:pt x="54088" y="114375"/>
                  <a:pt x="54088" y="121699"/>
                </a:cubicBezTo>
                <a:cubicBezTo>
                  <a:pt x="54088" y="129212"/>
                  <a:pt x="56718" y="135597"/>
                  <a:pt x="61976" y="140855"/>
                </a:cubicBezTo>
                <a:lnTo>
                  <a:pt x="120571" y="199451"/>
                </a:lnTo>
                <a:cubicBezTo>
                  <a:pt x="125642" y="204522"/>
                  <a:pt x="132028" y="207058"/>
                  <a:pt x="139728" y="207058"/>
                </a:cubicBezTo>
                <a:cubicBezTo>
                  <a:pt x="147616" y="207058"/>
                  <a:pt x="154377" y="204147"/>
                  <a:pt x="160011" y="198325"/>
                </a:cubicBezTo>
                <a:cubicBezTo>
                  <a:pt x="159448" y="197761"/>
                  <a:pt x="157664" y="196024"/>
                  <a:pt x="154658" y="193113"/>
                </a:cubicBezTo>
                <a:cubicBezTo>
                  <a:pt x="151654" y="190202"/>
                  <a:pt x="149635" y="188183"/>
                  <a:pt x="148602" y="187056"/>
                </a:cubicBezTo>
                <a:cubicBezTo>
                  <a:pt x="147569" y="185929"/>
                  <a:pt x="146161" y="184145"/>
                  <a:pt x="144376" y="181704"/>
                </a:cubicBezTo>
                <a:cubicBezTo>
                  <a:pt x="142592" y="179262"/>
                  <a:pt x="141371" y="176868"/>
                  <a:pt x="140714" y="174520"/>
                </a:cubicBezTo>
                <a:cubicBezTo>
                  <a:pt x="140057" y="172172"/>
                  <a:pt x="139728" y="169590"/>
                  <a:pt x="139728" y="166773"/>
                </a:cubicBezTo>
                <a:cubicBezTo>
                  <a:pt x="139728" y="159261"/>
                  <a:pt x="142357" y="152875"/>
                  <a:pt x="147616" y="147617"/>
                </a:cubicBezTo>
                <a:cubicBezTo>
                  <a:pt x="152874" y="142358"/>
                  <a:pt x="159260" y="139729"/>
                  <a:pt x="166772" y="139729"/>
                </a:cubicBezTo>
                <a:cubicBezTo>
                  <a:pt x="169589" y="139729"/>
                  <a:pt x="172172" y="140057"/>
                  <a:pt x="174519" y="140715"/>
                </a:cubicBezTo>
                <a:cubicBezTo>
                  <a:pt x="176867" y="141372"/>
                  <a:pt x="179261" y="142593"/>
                  <a:pt x="181703" y="144377"/>
                </a:cubicBezTo>
                <a:cubicBezTo>
                  <a:pt x="184145" y="146161"/>
                  <a:pt x="185929" y="147570"/>
                  <a:pt x="187055" y="148603"/>
                </a:cubicBezTo>
                <a:cubicBezTo>
                  <a:pt x="188182" y="149635"/>
                  <a:pt x="190201" y="151654"/>
                  <a:pt x="193112" y="154659"/>
                </a:cubicBezTo>
                <a:cubicBezTo>
                  <a:pt x="196023" y="157664"/>
                  <a:pt x="197760" y="159448"/>
                  <a:pt x="198324" y="160012"/>
                </a:cubicBezTo>
                <a:cubicBezTo>
                  <a:pt x="204521" y="154190"/>
                  <a:pt x="207620" y="147335"/>
                  <a:pt x="207620" y="139447"/>
                </a:cubicBezTo>
                <a:cubicBezTo>
                  <a:pt x="207620" y="131935"/>
                  <a:pt x="204991" y="125549"/>
                  <a:pt x="199732" y="120291"/>
                </a:cubicBezTo>
                <a:lnTo>
                  <a:pt x="141700" y="61977"/>
                </a:lnTo>
                <a:cubicBezTo>
                  <a:pt x="136441" y="56718"/>
                  <a:pt x="130056" y="54089"/>
                  <a:pt x="122544" y="54089"/>
                </a:cubicBezTo>
                <a:close/>
                <a:moveTo>
                  <a:pt x="320023" y="252413"/>
                </a:moveTo>
                <a:cubicBezTo>
                  <a:pt x="312135" y="252413"/>
                  <a:pt x="305374" y="255418"/>
                  <a:pt x="299740" y="261428"/>
                </a:cubicBezTo>
                <a:cubicBezTo>
                  <a:pt x="300303" y="261991"/>
                  <a:pt x="302087" y="263728"/>
                  <a:pt x="305092" y="266639"/>
                </a:cubicBezTo>
                <a:cubicBezTo>
                  <a:pt x="308097" y="269550"/>
                  <a:pt x="310116" y="271569"/>
                  <a:pt x="311149" y="272696"/>
                </a:cubicBezTo>
                <a:cubicBezTo>
                  <a:pt x="312182" y="273823"/>
                  <a:pt x="313590" y="275607"/>
                  <a:pt x="315374" y="278048"/>
                </a:cubicBezTo>
                <a:cubicBezTo>
                  <a:pt x="317159" y="280490"/>
                  <a:pt x="318379" y="282884"/>
                  <a:pt x="319037" y="285232"/>
                </a:cubicBezTo>
                <a:cubicBezTo>
                  <a:pt x="319694" y="287580"/>
                  <a:pt x="320023" y="290162"/>
                  <a:pt x="320023" y="292979"/>
                </a:cubicBezTo>
                <a:cubicBezTo>
                  <a:pt x="320023" y="300491"/>
                  <a:pt x="317393" y="306877"/>
                  <a:pt x="312135" y="312135"/>
                </a:cubicBezTo>
                <a:cubicBezTo>
                  <a:pt x="306876" y="317394"/>
                  <a:pt x="300491" y="320023"/>
                  <a:pt x="292979" y="320023"/>
                </a:cubicBezTo>
                <a:cubicBezTo>
                  <a:pt x="290161" y="320023"/>
                  <a:pt x="287579" y="319695"/>
                  <a:pt x="285231" y="319037"/>
                </a:cubicBezTo>
                <a:cubicBezTo>
                  <a:pt x="282884" y="318380"/>
                  <a:pt x="280490" y="317159"/>
                  <a:pt x="278048" y="315375"/>
                </a:cubicBezTo>
                <a:cubicBezTo>
                  <a:pt x="275606" y="313591"/>
                  <a:pt x="273822" y="312182"/>
                  <a:pt x="272695" y="311149"/>
                </a:cubicBezTo>
                <a:cubicBezTo>
                  <a:pt x="271569" y="310117"/>
                  <a:pt x="269550" y="308098"/>
                  <a:pt x="266639" y="305093"/>
                </a:cubicBezTo>
                <a:cubicBezTo>
                  <a:pt x="263728" y="302088"/>
                  <a:pt x="261990" y="300304"/>
                  <a:pt x="261427" y="299740"/>
                </a:cubicBezTo>
                <a:cubicBezTo>
                  <a:pt x="255229" y="305562"/>
                  <a:pt x="252130" y="312417"/>
                  <a:pt x="252130" y="320305"/>
                </a:cubicBezTo>
                <a:cubicBezTo>
                  <a:pt x="252130" y="327817"/>
                  <a:pt x="254760" y="334203"/>
                  <a:pt x="260018" y="339461"/>
                </a:cubicBezTo>
                <a:lnTo>
                  <a:pt x="318051" y="397775"/>
                </a:lnTo>
                <a:cubicBezTo>
                  <a:pt x="323121" y="402846"/>
                  <a:pt x="329507" y="405382"/>
                  <a:pt x="337207" y="405382"/>
                </a:cubicBezTo>
                <a:cubicBezTo>
                  <a:pt x="344719" y="405382"/>
                  <a:pt x="351105" y="402940"/>
                  <a:pt x="356363" y="398057"/>
                </a:cubicBezTo>
                <a:lnTo>
                  <a:pt x="397775" y="356927"/>
                </a:lnTo>
                <a:cubicBezTo>
                  <a:pt x="403033" y="351669"/>
                  <a:pt x="405662" y="345377"/>
                  <a:pt x="405662" y="338053"/>
                </a:cubicBezTo>
                <a:cubicBezTo>
                  <a:pt x="405662" y="330541"/>
                  <a:pt x="403033" y="324155"/>
                  <a:pt x="397775" y="318897"/>
                </a:cubicBezTo>
                <a:lnTo>
                  <a:pt x="339179" y="260301"/>
                </a:lnTo>
                <a:cubicBezTo>
                  <a:pt x="333921" y="255042"/>
                  <a:pt x="327535" y="252413"/>
                  <a:pt x="320023" y="252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Freeform 231"/>
          <p:cNvSpPr/>
          <p:nvPr/>
        </p:nvSpPr>
        <p:spPr>
          <a:xfrm>
            <a:off x="4865233" y="1297741"/>
            <a:ext cx="432707" cy="432707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216353" y="0"/>
                </a:moveTo>
                <a:cubicBezTo>
                  <a:pt x="280959" y="0"/>
                  <a:pt x="333169" y="19907"/>
                  <a:pt x="372984" y="59722"/>
                </a:cubicBezTo>
                <a:cubicBezTo>
                  <a:pt x="412799" y="99538"/>
                  <a:pt x="432707" y="151748"/>
                  <a:pt x="432707" y="216353"/>
                </a:cubicBezTo>
                <a:cubicBezTo>
                  <a:pt x="432707" y="237200"/>
                  <a:pt x="429232" y="255699"/>
                  <a:pt x="422283" y="271850"/>
                </a:cubicBezTo>
                <a:cubicBezTo>
                  <a:pt x="415334" y="288002"/>
                  <a:pt x="406085" y="300679"/>
                  <a:pt x="394535" y="309881"/>
                </a:cubicBezTo>
                <a:cubicBezTo>
                  <a:pt x="382985" y="319084"/>
                  <a:pt x="370637" y="326080"/>
                  <a:pt x="357490" y="330869"/>
                </a:cubicBezTo>
                <a:cubicBezTo>
                  <a:pt x="344344" y="335658"/>
                  <a:pt x="330728" y="338240"/>
                  <a:pt x="316642" y="338616"/>
                </a:cubicBezTo>
                <a:cubicBezTo>
                  <a:pt x="315515" y="338616"/>
                  <a:pt x="314060" y="338663"/>
                  <a:pt x="312275" y="338757"/>
                </a:cubicBezTo>
                <a:cubicBezTo>
                  <a:pt x="310491" y="338851"/>
                  <a:pt x="308942" y="338897"/>
                  <a:pt x="307627" y="338897"/>
                </a:cubicBezTo>
                <a:cubicBezTo>
                  <a:pt x="289786" y="338897"/>
                  <a:pt x="276452" y="333921"/>
                  <a:pt x="267625" y="323967"/>
                </a:cubicBezTo>
                <a:cubicBezTo>
                  <a:pt x="262366" y="317769"/>
                  <a:pt x="259267" y="309975"/>
                  <a:pt x="258328" y="300585"/>
                </a:cubicBezTo>
                <a:cubicBezTo>
                  <a:pt x="248562" y="312980"/>
                  <a:pt x="236214" y="323309"/>
                  <a:pt x="221283" y="331573"/>
                </a:cubicBezTo>
                <a:cubicBezTo>
                  <a:pt x="206353" y="339836"/>
                  <a:pt x="190060" y="343968"/>
                  <a:pt x="172407" y="343968"/>
                </a:cubicBezTo>
                <a:cubicBezTo>
                  <a:pt x="142169" y="343968"/>
                  <a:pt x="118741" y="335000"/>
                  <a:pt x="102120" y="317065"/>
                </a:cubicBezTo>
                <a:cubicBezTo>
                  <a:pt x="85499" y="299129"/>
                  <a:pt x="77188" y="273822"/>
                  <a:pt x="77188" y="241144"/>
                </a:cubicBezTo>
                <a:cubicBezTo>
                  <a:pt x="77188" y="211658"/>
                  <a:pt x="83386" y="184426"/>
                  <a:pt x="95781" y="159448"/>
                </a:cubicBezTo>
                <a:cubicBezTo>
                  <a:pt x="108177" y="134470"/>
                  <a:pt x="124985" y="114703"/>
                  <a:pt x="146207" y="100148"/>
                </a:cubicBezTo>
                <a:cubicBezTo>
                  <a:pt x="167430" y="85593"/>
                  <a:pt x="190530" y="78315"/>
                  <a:pt x="215508" y="78315"/>
                </a:cubicBezTo>
                <a:cubicBezTo>
                  <a:pt x="231847" y="78315"/>
                  <a:pt x="246402" y="81649"/>
                  <a:pt x="259173" y="88316"/>
                </a:cubicBezTo>
                <a:cubicBezTo>
                  <a:pt x="271944" y="94983"/>
                  <a:pt x="281898" y="104327"/>
                  <a:pt x="289034" y="116346"/>
                </a:cubicBezTo>
                <a:lnTo>
                  <a:pt x="289598" y="110994"/>
                </a:lnTo>
                <a:lnTo>
                  <a:pt x="292697" y="95218"/>
                </a:lnTo>
                <a:cubicBezTo>
                  <a:pt x="292885" y="94091"/>
                  <a:pt x="293401" y="92964"/>
                  <a:pt x="294246" y="91837"/>
                </a:cubicBezTo>
                <a:cubicBezTo>
                  <a:pt x="295091" y="90711"/>
                  <a:pt x="295983" y="90147"/>
                  <a:pt x="296923" y="90147"/>
                </a:cubicBezTo>
                <a:lnTo>
                  <a:pt x="330164" y="90147"/>
                </a:lnTo>
                <a:cubicBezTo>
                  <a:pt x="331103" y="90147"/>
                  <a:pt x="332324" y="91180"/>
                  <a:pt x="333827" y="93246"/>
                </a:cubicBezTo>
                <a:cubicBezTo>
                  <a:pt x="334766" y="94185"/>
                  <a:pt x="335047" y="95687"/>
                  <a:pt x="334671" y="97753"/>
                </a:cubicBezTo>
                <a:lnTo>
                  <a:pt x="300866" y="270724"/>
                </a:lnTo>
                <a:cubicBezTo>
                  <a:pt x="299927" y="275231"/>
                  <a:pt x="299458" y="279738"/>
                  <a:pt x="299458" y="284246"/>
                </a:cubicBezTo>
                <a:cubicBezTo>
                  <a:pt x="299458" y="291570"/>
                  <a:pt x="300632" y="296453"/>
                  <a:pt x="302979" y="298895"/>
                </a:cubicBezTo>
                <a:cubicBezTo>
                  <a:pt x="305327" y="301336"/>
                  <a:pt x="309505" y="302557"/>
                  <a:pt x="315515" y="302557"/>
                </a:cubicBezTo>
                <a:cubicBezTo>
                  <a:pt x="320774" y="302369"/>
                  <a:pt x="326126" y="301853"/>
                  <a:pt x="331573" y="301007"/>
                </a:cubicBezTo>
                <a:cubicBezTo>
                  <a:pt x="337019" y="300162"/>
                  <a:pt x="343874" y="297909"/>
                  <a:pt x="352138" y="294246"/>
                </a:cubicBezTo>
                <a:cubicBezTo>
                  <a:pt x="360401" y="290584"/>
                  <a:pt x="367632" y="285889"/>
                  <a:pt x="373829" y="280161"/>
                </a:cubicBezTo>
                <a:cubicBezTo>
                  <a:pt x="380027" y="274433"/>
                  <a:pt x="385379" y="266028"/>
                  <a:pt x="389887" y="254948"/>
                </a:cubicBezTo>
                <a:cubicBezTo>
                  <a:pt x="394394" y="243867"/>
                  <a:pt x="396648" y="231002"/>
                  <a:pt x="396648" y="216353"/>
                </a:cubicBezTo>
                <a:cubicBezTo>
                  <a:pt x="396648" y="161514"/>
                  <a:pt x="380309" y="117755"/>
                  <a:pt x="347630" y="85076"/>
                </a:cubicBezTo>
                <a:cubicBezTo>
                  <a:pt x="314952" y="52398"/>
                  <a:pt x="271193" y="36059"/>
                  <a:pt x="216353" y="36059"/>
                </a:cubicBezTo>
                <a:cubicBezTo>
                  <a:pt x="191938" y="36059"/>
                  <a:pt x="168603" y="40848"/>
                  <a:pt x="146348" y="50426"/>
                </a:cubicBezTo>
                <a:cubicBezTo>
                  <a:pt x="124093" y="60004"/>
                  <a:pt x="104937" y="72822"/>
                  <a:pt x="88879" y="88879"/>
                </a:cubicBezTo>
                <a:cubicBezTo>
                  <a:pt x="72822" y="104937"/>
                  <a:pt x="60004" y="124093"/>
                  <a:pt x="50426" y="146348"/>
                </a:cubicBezTo>
                <a:cubicBezTo>
                  <a:pt x="40848" y="168604"/>
                  <a:pt x="36058" y="191939"/>
                  <a:pt x="36058" y="216353"/>
                </a:cubicBezTo>
                <a:cubicBezTo>
                  <a:pt x="36058" y="240768"/>
                  <a:pt x="40848" y="264103"/>
                  <a:pt x="50426" y="286358"/>
                </a:cubicBezTo>
                <a:cubicBezTo>
                  <a:pt x="60004" y="308614"/>
                  <a:pt x="72822" y="327770"/>
                  <a:pt x="88879" y="343827"/>
                </a:cubicBezTo>
                <a:cubicBezTo>
                  <a:pt x="104937" y="359885"/>
                  <a:pt x="124093" y="372703"/>
                  <a:pt x="146348" y="382281"/>
                </a:cubicBezTo>
                <a:cubicBezTo>
                  <a:pt x="168603" y="391859"/>
                  <a:pt x="191938" y="396648"/>
                  <a:pt x="216353" y="396648"/>
                </a:cubicBezTo>
                <a:cubicBezTo>
                  <a:pt x="259173" y="396648"/>
                  <a:pt x="297204" y="383126"/>
                  <a:pt x="330446" y="356082"/>
                </a:cubicBezTo>
                <a:cubicBezTo>
                  <a:pt x="332512" y="354392"/>
                  <a:pt x="334766" y="353640"/>
                  <a:pt x="337207" y="353828"/>
                </a:cubicBezTo>
                <a:cubicBezTo>
                  <a:pt x="339649" y="354016"/>
                  <a:pt x="341620" y="355143"/>
                  <a:pt x="343123" y="357209"/>
                </a:cubicBezTo>
                <a:lnTo>
                  <a:pt x="354673" y="371012"/>
                </a:lnTo>
                <a:cubicBezTo>
                  <a:pt x="356175" y="373266"/>
                  <a:pt x="356833" y="375520"/>
                  <a:pt x="356645" y="377774"/>
                </a:cubicBezTo>
                <a:cubicBezTo>
                  <a:pt x="356269" y="380215"/>
                  <a:pt x="355143" y="382281"/>
                  <a:pt x="353264" y="383971"/>
                </a:cubicBezTo>
                <a:cubicBezTo>
                  <a:pt x="334108" y="399559"/>
                  <a:pt x="312745" y="411579"/>
                  <a:pt x="289175" y="420030"/>
                </a:cubicBezTo>
                <a:cubicBezTo>
                  <a:pt x="265606" y="428481"/>
                  <a:pt x="241332" y="432707"/>
                  <a:pt x="216353" y="432707"/>
                </a:cubicBezTo>
                <a:cubicBezTo>
                  <a:pt x="187055" y="432707"/>
                  <a:pt x="159072" y="426979"/>
                  <a:pt x="132404" y="415523"/>
                </a:cubicBezTo>
                <a:cubicBezTo>
                  <a:pt x="105735" y="404066"/>
                  <a:pt x="82729" y="388666"/>
                  <a:pt x="63385" y="369322"/>
                </a:cubicBezTo>
                <a:cubicBezTo>
                  <a:pt x="44040" y="349978"/>
                  <a:pt x="28640" y="326972"/>
                  <a:pt x="17184" y="300303"/>
                </a:cubicBezTo>
                <a:cubicBezTo>
                  <a:pt x="5728" y="273635"/>
                  <a:pt x="0" y="245651"/>
                  <a:pt x="0" y="216353"/>
                </a:cubicBezTo>
                <a:cubicBezTo>
                  <a:pt x="0" y="187056"/>
                  <a:pt x="5728" y="159072"/>
                  <a:pt x="17184" y="132404"/>
                </a:cubicBezTo>
                <a:cubicBezTo>
                  <a:pt x="28640" y="105735"/>
                  <a:pt x="44040" y="82729"/>
                  <a:pt x="63385" y="63385"/>
                </a:cubicBezTo>
                <a:cubicBezTo>
                  <a:pt x="82729" y="44041"/>
                  <a:pt x="105735" y="28640"/>
                  <a:pt x="132404" y="17184"/>
                </a:cubicBezTo>
                <a:cubicBezTo>
                  <a:pt x="159072" y="5728"/>
                  <a:pt x="187055" y="0"/>
                  <a:pt x="216353" y="0"/>
                </a:cubicBezTo>
                <a:close/>
                <a:moveTo>
                  <a:pt x="217198" y="117473"/>
                </a:moveTo>
                <a:cubicBezTo>
                  <a:pt x="205367" y="117473"/>
                  <a:pt x="193723" y="120337"/>
                  <a:pt x="182266" y="126065"/>
                </a:cubicBezTo>
                <a:cubicBezTo>
                  <a:pt x="170810" y="131793"/>
                  <a:pt x="160481" y="139728"/>
                  <a:pt x="151278" y="149870"/>
                </a:cubicBezTo>
                <a:cubicBezTo>
                  <a:pt x="142076" y="160011"/>
                  <a:pt x="134610" y="172876"/>
                  <a:pt x="128882" y="188464"/>
                </a:cubicBezTo>
                <a:cubicBezTo>
                  <a:pt x="123154" y="204052"/>
                  <a:pt x="120290" y="220955"/>
                  <a:pt x="120290" y="239172"/>
                </a:cubicBezTo>
                <a:cubicBezTo>
                  <a:pt x="120290" y="260206"/>
                  <a:pt x="125314" y="276452"/>
                  <a:pt x="135361" y="287908"/>
                </a:cubicBezTo>
                <a:cubicBezTo>
                  <a:pt x="145409" y="299364"/>
                  <a:pt x="159542" y="305092"/>
                  <a:pt x="177759" y="305092"/>
                </a:cubicBezTo>
                <a:cubicBezTo>
                  <a:pt x="195789" y="305092"/>
                  <a:pt x="212315" y="298848"/>
                  <a:pt x="227340" y="286358"/>
                </a:cubicBezTo>
                <a:cubicBezTo>
                  <a:pt x="242364" y="273869"/>
                  <a:pt x="253868" y="258281"/>
                  <a:pt x="261849" y="239595"/>
                </a:cubicBezTo>
                <a:cubicBezTo>
                  <a:pt x="269831" y="220908"/>
                  <a:pt x="273822" y="201798"/>
                  <a:pt x="273822" y="182266"/>
                </a:cubicBezTo>
                <a:cubicBezTo>
                  <a:pt x="273822" y="161983"/>
                  <a:pt x="268798" y="146114"/>
                  <a:pt x="258751" y="134657"/>
                </a:cubicBezTo>
                <a:cubicBezTo>
                  <a:pt x="248703" y="123201"/>
                  <a:pt x="234852" y="117473"/>
                  <a:pt x="217198" y="1174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414"/>
          <p:cNvSpPr/>
          <p:nvPr/>
        </p:nvSpPr>
        <p:spPr>
          <a:xfrm>
            <a:off x="1371922" y="3485919"/>
            <a:ext cx="504180" cy="504594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180295" y="0"/>
                </a:moveTo>
                <a:lnTo>
                  <a:pt x="297487" y="0"/>
                </a:lnTo>
                <a:cubicBezTo>
                  <a:pt x="304998" y="0"/>
                  <a:pt x="311384" y="2629"/>
                  <a:pt x="316642" y="7888"/>
                </a:cubicBezTo>
                <a:cubicBezTo>
                  <a:pt x="321901" y="13146"/>
                  <a:pt x="324530" y="19532"/>
                  <a:pt x="324530" y="27044"/>
                </a:cubicBezTo>
                <a:lnTo>
                  <a:pt x="324530" y="119445"/>
                </a:lnTo>
                <a:cubicBezTo>
                  <a:pt x="337301" y="111933"/>
                  <a:pt x="349321" y="108177"/>
                  <a:pt x="360590" y="108177"/>
                </a:cubicBezTo>
                <a:lnTo>
                  <a:pt x="477781" y="108177"/>
                </a:lnTo>
                <a:cubicBezTo>
                  <a:pt x="485293" y="108177"/>
                  <a:pt x="491678" y="110806"/>
                  <a:pt x="496937" y="116065"/>
                </a:cubicBezTo>
                <a:cubicBezTo>
                  <a:pt x="502196" y="121323"/>
                  <a:pt x="504825" y="127709"/>
                  <a:pt x="504825" y="135221"/>
                </a:cubicBezTo>
                <a:lnTo>
                  <a:pt x="504825" y="477781"/>
                </a:lnTo>
                <a:cubicBezTo>
                  <a:pt x="504825" y="485293"/>
                  <a:pt x="502196" y="491678"/>
                  <a:pt x="496937" y="496937"/>
                </a:cubicBezTo>
                <a:cubicBezTo>
                  <a:pt x="491678" y="502196"/>
                  <a:pt x="485293" y="504825"/>
                  <a:pt x="477781" y="504825"/>
                </a:cubicBezTo>
                <a:lnTo>
                  <a:pt x="207339" y="504825"/>
                </a:lnTo>
                <a:cubicBezTo>
                  <a:pt x="199826" y="504825"/>
                  <a:pt x="193441" y="502196"/>
                  <a:pt x="188183" y="496937"/>
                </a:cubicBezTo>
                <a:cubicBezTo>
                  <a:pt x="182924" y="491678"/>
                  <a:pt x="180295" y="485293"/>
                  <a:pt x="180295" y="477781"/>
                </a:cubicBezTo>
                <a:lnTo>
                  <a:pt x="180295" y="396648"/>
                </a:lnTo>
                <a:lnTo>
                  <a:pt x="27044" y="396648"/>
                </a:lnTo>
                <a:cubicBezTo>
                  <a:pt x="19532" y="396648"/>
                  <a:pt x="13146" y="394019"/>
                  <a:pt x="7888" y="388760"/>
                </a:cubicBezTo>
                <a:cubicBezTo>
                  <a:pt x="2629" y="383502"/>
                  <a:pt x="0" y="377116"/>
                  <a:pt x="0" y="369604"/>
                </a:cubicBezTo>
                <a:lnTo>
                  <a:pt x="0" y="180295"/>
                </a:lnTo>
                <a:cubicBezTo>
                  <a:pt x="0" y="172782"/>
                  <a:pt x="1878" y="164519"/>
                  <a:pt x="5635" y="155504"/>
                </a:cubicBezTo>
                <a:cubicBezTo>
                  <a:pt x="9390" y="146489"/>
                  <a:pt x="13897" y="139353"/>
                  <a:pt x="19156" y="134094"/>
                </a:cubicBezTo>
                <a:lnTo>
                  <a:pt x="134094" y="19156"/>
                </a:lnTo>
                <a:cubicBezTo>
                  <a:pt x="139353" y="13898"/>
                  <a:pt x="146489" y="9390"/>
                  <a:pt x="155504" y="5634"/>
                </a:cubicBezTo>
                <a:cubicBezTo>
                  <a:pt x="164519" y="1878"/>
                  <a:pt x="172782" y="0"/>
                  <a:pt x="180295" y="0"/>
                </a:cubicBezTo>
                <a:close/>
                <a:moveTo>
                  <a:pt x="180295" y="36059"/>
                </a:moveTo>
                <a:lnTo>
                  <a:pt x="180295" y="153250"/>
                </a:lnTo>
                <a:cubicBezTo>
                  <a:pt x="180295" y="160763"/>
                  <a:pt x="177665" y="167148"/>
                  <a:pt x="172407" y="172407"/>
                </a:cubicBezTo>
                <a:cubicBezTo>
                  <a:pt x="167148" y="177665"/>
                  <a:pt x="160763" y="180295"/>
                  <a:pt x="153251" y="180295"/>
                </a:cubicBezTo>
                <a:lnTo>
                  <a:pt x="36059" y="180295"/>
                </a:lnTo>
                <a:lnTo>
                  <a:pt x="36059" y="360589"/>
                </a:lnTo>
                <a:lnTo>
                  <a:pt x="180295" y="360589"/>
                </a:lnTo>
                <a:lnTo>
                  <a:pt x="180295" y="288471"/>
                </a:lnTo>
                <a:cubicBezTo>
                  <a:pt x="180295" y="280959"/>
                  <a:pt x="182173" y="272696"/>
                  <a:pt x="185929" y="263681"/>
                </a:cubicBezTo>
                <a:cubicBezTo>
                  <a:pt x="189685" y="254666"/>
                  <a:pt x="194192" y="247530"/>
                  <a:pt x="199451" y="242271"/>
                </a:cubicBezTo>
                <a:lnTo>
                  <a:pt x="288471" y="153250"/>
                </a:lnTo>
                <a:lnTo>
                  <a:pt x="288471" y="36059"/>
                </a:lnTo>
                <a:lnTo>
                  <a:pt x="180295" y="36059"/>
                </a:lnTo>
                <a:close/>
                <a:moveTo>
                  <a:pt x="360590" y="144236"/>
                </a:moveTo>
                <a:lnTo>
                  <a:pt x="360590" y="261427"/>
                </a:lnTo>
                <a:cubicBezTo>
                  <a:pt x="360590" y="268940"/>
                  <a:pt x="357960" y="275325"/>
                  <a:pt x="352702" y="280583"/>
                </a:cubicBezTo>
                <a:cubicBezTo>
                  <a:pt x="347443" y="285842"/>
                  <a:pt x="341057" y="288471"/>
                  <a:pt x="333545" y="288471"/>
                </a:cubicBezTo>
                <a:lnTo>
                  <a:pt x="216354" y="288471"/>
                </a:lnTo>
                <a:lnTo>
                  <a:pt x="216354" y="468766"/>
                </a:lnTo>
                <a:lnTo>
                  <a:pt x="468766" y="468766"/>
                </a:lnTo>
                <a:lnTo>
                  <a:pt x="468766" y="144236"/>
                </a:lnTo>
                <a:lnTo>
                  <a:pt x="360590" y="144236"/>
                </a:lnTo>
                <a:close/>
                <a:moveTo>
                  <a:pt x="324530" y="168181"/>
                </a:moveTo>
                <a:lnTo>
                  <a:pt x="240299" y="252412"/>
                </a:lnTo>
                <a:lnTo>
                  <a:pt x="324530" y="252412"/>
                </a:lnTo>
                <a:lnTo>
                  <a:pt x="324530" y="168181"/>
                </a:lnTo>
                <a:close/>
                <a:moveTo>
                  <a:pt x="144236" y="60004"/>
                </a:moveTo>
                <a:lnTo>
                  <a:pt x="60004" y="144236"/>
                </a:lnTo>
                <a:lnTo>
                  <a:pt x="144236" y="144236"/>
                </a:lnTo>
                <a:lnTo>
                  <a:pt x="144236" y="600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Title 1"/>
          <p:cNvSpPr txBox="1">
            <a:spLocks/>
          </p:cNvSpPr>
          <p:nvPr/>
        </p:nvSpPr>
        <p:spPr bwMode="auto">
          <a:xfrm>
            <a:off x="373441" y="1948911"/>
            <a:ext cx="2501139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FORTALECIMENTO DE </a:t>
            </a:r>
          </a:p>
          <a:p>
            <a:pPr algn="ctr">
              <a:lnSpc>
                <a:spcPct val="100000"/>
              </a:lnSpc>
              <a:defRPr/>
            </a:pPr>
            <a:r>
              <a:rPr lang="en-US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REDE SISTÊMICA</a:t>
            </a:r>
            <a:endParaRPr lang="en-US" sz="1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 bwMode="auto">
          <a:xfrm>
            <a:off x="114300" y="4152604"/>
            <a:ext cx="3019425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PRODUÇÃO DE </a:t>
            </a:r>
          </a:p>
          <a:p>
            <a:pPr algn="ctr">
              <a:lnSpc>
                <a:spcPct val="100000"/>
              </a:lnSpc>
              <a:defRPr/>
            </a:pPr>
            <a:r>
              <a:rPr lang="en-US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MATERIAIS</a:t>
            </a:r>
            <a:endParaRPr lang="en-US" sz="1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6" name="Title 1"/>
          <p:cNvSpPr txBox="1">
            <a:spLocks/>
          </p:cNvSpPr>
          <p:nvPr/>
        </p:nvSpPr>
        <p:spPr bwMode="auto">
          <a:xfrm>
            <a:off x="3571872" y="2087410"/>
            <a:ext cx="3019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altLang="pt-BR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REDES SOCIAIS</a:t>
            </a:r>
            <a:endParaRPr lang="en-US" altLang="pt-BR" sz="1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 bwMode="auto">
          <a:xfrm>
            <a:off x="3571871" y="4163112"/>
            <a:ext cx="3019425" cy="52322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sz="17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AÇÕES DE RELACIONAMENTO</a:t>
            </a:r>
            <a:endParaRPr lang="en-US" sz="17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8" name="Freeform 425"/>
          <p:cNvSpPr/>
          <p:nvPr/>
        </p:nvSpPr>
        <p:spPr>
          <a:xfrm>
            <a:off x="4811486" y="3446382"/>
            <a:ext cx="540194" cy="504595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8" name="Conector reto 17"/>
          <p:cNvCxnSpPr/>
          <p:nvPr/>
        </p:nvCxnSpPr>
        <p:spPr>
          <a:xfrm>
            <a:off x="6972300" y="95250"/>
            <a:ext cx="0" cy="561975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 bwMode="auto">
          <a:xfrm>
            <a:off x="7247463" y="755976"/>
            <a:ext cx="2001312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PÚBLICO-ALVO: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785119" y="1125309"/>
            <a:ext cx="2276475" cy="417037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Outras </a:t>
            </a: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Confederações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Federações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Associações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Sindicatos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Empresários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Judiciário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MPT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Trabalhadores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Redes de RH, Advogados..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Jornalistas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Formadores de Opinião</a:t>
            </a:r>
          </a:p>
          <a:p>
            <a:pPr marL="699516" lvl="1" indent="-342900" defTabSz="914400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Sociedade Civil</a:t>
            </a:r>
          </a:p>
          <a:p>
            <a:pPr marL="285750" marR="0" lvl="0" indent="-2857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t-BR" sz="140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22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7" grpId="0" animBg="1"/>
      <p:bldP spid="38" grpId="0" animBg="1"/>
      <p:bldP spid="39" grpId="0" animBg="1"/>
      <p:bldP spid="54" grpId="0" animBg="1"/>
      <p:bldP spid="58" grpId="0" animBg="1"/>
      <p:bldP spid="59" grpId="0" animBg="1"/>
      <p:bldP spid="64" grpId="0"/>
      <p:bldP spid="65" grpId="0"/>
      <p:bldP spid="66" grpId="0"/>
      <p:bldP spid="67" grpId="0"/>
      <p:bldP spid="68" grpId="0" animBg="1"/>
      <p:bldP spid="19" grpId="0"/>
      <p:bldP spid="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0" y="4989"/>
            <a:ext cx="9909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COMO?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5" name="Conector reto 34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reeform 415"/>
          <p:cNvSpPr/>
          <p:nvPr/>
        </p:nvSpPr>
        <p:spPr>
          <a:xfrm>
            <a:off x="265906" y="741968"/>
            <a:ext cx="459163" cy="459541"/>
          </a:xfrm>
          <a:custGeom>
            <a:avLst/>
            <a:gdLst/>
            <a:ahLst/>
            <a:cxnLst/>
            <a:rect l="l" t="t" r="r" b="b"/>
            <a:pathLst>
              <a:path w="459751" h="459752">
                <a:moveTo>
                  <a:pt x="122544" y="0"/>
                </a:moveTo>
                <a:cubicBezTo>
                  <a:pt x="145269" y="0"/>
                  <a:pt x="164425" y="7982"/>
                  <a:pt x="180012" y="23946"/>
                </a:cubicBezTo>
                <a:lnTo>
                  <a:pt x="238045" y="82260"/>
                </a:lnTo>
                <a:cubicBezTo>
                  <a:pt x="253633" y="97848"/>
                  <a:pt x="261427" y="116910"/>
                  <a:pt x="261427" y="139447"/>
                </a:cubicBezTo>
                <a:cubicBezTo>
                  <a:pt x="261427" y="162547"/>
                  <a:pt x="253164" y="182173"/>
                  <a:pt x="236636" y="198325"/>
                </a:cubicBezTo>
                <a:lnTo>
                  <a:pt x="261427" y="223115"/>
                </a:lnTo>
                <a:cubicBezTo>
                  <a:pt x="277578" y="206588"/>
                  <a:pt x="297110" y="198325"/>
                  <a:pt x="320023" y="198325"/>
                </a:cubicBezTo>
                <a:cubicBezTo>
                  <a:pt x="342560" y="198325"/>
                  <a:pt x="361715" y="206212"/>
                  <a:pt x="377491" y="221988"/>
                </a:cubicBezTo>
                <a:lnTo>
                  <a:pt x="436087" y="280584"/>
                </a:lnTo>
                <a:cubicBezTo>
                  <a:pt x="451863" y="296360"/>
                  <a:pt x="459751" y="315516"/>
                  <a:pt x="459751" y="338053"/>
                </a:cubicBezTo>
                <a:cubicBezTo>
                  <a:pt x="459751" y="360590"/>
                  <a:pt x="451769" y="379652"/>
                  <a:pt x="435806" y="395240"/>
                </a:cubicBezTo>
                <a:lnTo>
                  <a:pt x="394394" y="436370"/>
                </a:lnTo>
                <a:cubicBezTo>
                  <a:pt x="378806" y="451958"/>
                  <a:pt x="359743" y="459752"/>
                  <a:pt x="337207" y="459752"/>
                </a:cubicBezTo>
                <a:cubicBezTo>
                  <a:pt x="314483" y="459752"/>
                  <a:pt x="295326" y="451770"/>
                  <a:pt x="279738" y="435806"/>
                </a:cubicBezTo>
                <a:lnTo>
                  <a:pt x="221706" y="377492"/>
                </a:lnTo>
                <a:cubicBezTo>
                  <a:pt x="206118" y="361904"/>
                  <a:pt x="198324" y="342842"/>
                  <a:pt x="198324" y="320305"/>
                </a:cubicBezTo>
                <a:cubicBezTo>
                  <a:pt x="198324" y="297205"/>
                  <a:pt x="206587" y="277579"/>
                  <a:pt x="223114" y="261428"/>
                </a:cubicBezTo>
                <a:lnTo>
                  <a:pt x="198324" y="236637"/>
                </a:lnTo>
                <a:cubicBezTo>
                  <a:pt x="182173" y="253164"/>
                  <a:pt x="162640" y="261428"/>
                  <a:pt x="139728" y="261428"/>
                </a:cubicBezTo>
                <a:cubicBezTo>
                  <a:pt x="117191" y="261428"/>
                  <a:pt x="98035" y="253540"/>
                  <a:pt x="82259" y="237764"/>
                </a:cubicBezTo>
                <a:lnTo>
                  <a:pt x="23664" y="179168"/>
                </a:lnTo>
                <a:cubicBezTo>
                  <a:pt x="7889" y="163392"/>
                  <a:pt x="0" y="144236"/>
                  <a:pt x="0" y="121699"/>
                </a:cubicBezTo>
                <a:cubicBezTo>
                  <a:pt x="0" y="99162"/>
                  <a:pt x="7982" y="80100"/>
                  <a:pt x="23946" y="64512"/>
                </a:cubicBezTo>
                <a:lnTo>
                  <a:pt x="65357" y="23382"/>
                </a:lnTo>
                <a:cubicBezTo>
                  <a:pt x="80945" y="7794"/>
                  <a:pt x="100007" y="0"/>
                  <a:pt x="122544" y="0"/>
                </a:cubicBezTo>
                <a:close/>
                <a:moveTo>
                  <a:pt x="122544" y="54089"/>
                </a:moveTo>
                <a:cubicBezTo>
                  <a:pt x="115219" y="54089"/>
                  <a:pt x="108834" y="56624"/>
                  <a:pt x="103387" y="61695"/>
                </a:cubicBezTo>
                <a:lnTo>
                  <a:pt x="61976" y="102825"/>
                </a:lnTo>
                <a:cubicBezTo>
                  <a:pt x="56718" y="108083"/>
                  <a:pt x="54088" y="114375"/>
                  <a:pt x="54088" y="121699"/>
                </a:cubicBezTo>
                <a:cubicBezTo>
                  <a:pt x="54088" y="129212"/>
                  <a:pt x="56718" y="135597"/>
                  <a:pt x="61976" y="140855"/>
                </a:cubicBezTo>
                <a:lnTo>
                  <a:pt x="120571" y="199451"/>
                </a:lnTo>
                <a:cubicBezTo>
                  <a:pt x="125642" y="204522"/>
                  <a:pt x="132028" y="207058"/>
                  <a:pt x="139728" y="207058"/>
                </a:cubicBezTo>
                <a:cubicBezTo>
                  <a:pt x="147616" y="207058"/>
                  <a:pt x="154377" y="204147"/>
                  <a:pt x="160011" y="198325"/>
                </a:cubicBezTo>
                <a:cubicBezTo>
                  <a:pt x="159448" y="197761"/>
                  <a:pt x="157664" y="196024"/>
                  <a:pt x="154658" y="193113"/>
                </a:cubicBezTo>
                <a:cubicBezTo>
                  <a:pt x="151654" y="190202"/>
                  <a:pt x="149635" y="188183"/>
                  <a:pt x="148602" y="187056"/>
                </a:cubicBezTo>
                <a:cubicBezTo>
                  <a:pt x="147569" y="185929"/>
                  <a:pt x="146161" y="184145"/>
                  <a:pt x="144376" y="181704"/>
                </a:cubicBezTo>
                <a:cubicBezTo>
                  <a:pt x="142592" y="179262"/>
                  <a:pt x="141371" y="176868"/>
                  <a:pt x="140714" y="174520"/>
                </a:cubicBezTo>
                <a:cubicBezTo>
                  <a:pt x="140057" y="172172"/>
                  <a:pt x="139728" y="169590"/>
                  <a:pt x="139728" y="166773"/>
                </a:cubicBezTo>
                <a:cubicBezTo>
                  <a:pt x="139728" y="159261"/>
                  <a:pt x="142357" y="152875"/>
                  <a:pt x="147616" y="147617"/>
                </a:cubicBezTo>
                <a:cubicBezTo>
                  <a:pt x="152874" y="142358"/>
                  <a:pt x="159260" y="139729"/>
                  <a:pt x="166772" y="139729"/>
                </a:cubicBezTo>
                <a:cubicBezTo>
                  <a:pt x="169589" y="139729"/>
                  <a:pt x="172172" y="140057"/>
                  <a:pt x="174519" y="140715"/>
                </a:cubicBezTo>
                <a:cubicBezTo>
                  <a:pt x="176867" y="141372"/>
                  <a:pt x="179261" y="142593"/>
                  <a:pt x="181703" y="144377"/>
                </a:cubicBezTo>
                <a:cubicBezTo>
                  <a:pt x="184145" y="146161"/>
                  <a:pt x="185929" y="147570"/>
                  <a:pt x="187055" y="148603"/>
                </a:cubicBezTo>
                <a:cubicBezTo>
                  <a:pt x="188182" y="149635"/>
                  <a:pt x="190201" y="151654"/>
                  <a:pt x="193112" y="154659"/>
                </a:cubicBezTo>
                <a:cubicBezTo>
                  <a:pt x="196023" y="157664"/>
                  <a:pt x="197760" y="159448"/>
                  <a:pt x="198324" y="160012"/>
                </a:cubicBezTo>
                <a:cubicBezTo>
                  <a:pt x="204521" y="154190"/>
                  <a:pt x="207620" y="147335"/>
                  <a:pt x="207620" y="139447"/>
                </a:cubicBezTo>
                <a:cubicBezTo>
                  <a:pt x="207620" y="131935"/>
                  <a:pt x="204991" y="125549"/>
                  <a:pt x="199732" y="120291"/>
                </a:cubicBezTo>
                <a:lnTo>
                  <a:pt x="141700" y="61977"/>
                </a:lnTo>
                <a:cubicBezTo>
                  <a:pt x="136441" y="56718"/>
                  <a:pt x="130056" y="54089"/>
                  <a:pt x="122544" y="54089"/>
                </a:cubicBezTo>
                <a:close/>
                <a:moveTo>
                  <a:pt x="320023" y="252413"/>
                </a:moveTo>
                <a:cubicBezTo>
                  <a:pt x="312135" y="252413"/>
                  <a:pt x="305374" y="255418"/>
                  <a:pt x="299740" y="261428"/>
                </a:cubicBezTo>
                <a:cubicBezTo>
                  <a:pt x="300303" y="261991"/>
                  <a:pt x="302087" y="263728"/>
                  <a:pt x="305092" y="266639"/>
                </a:cubicBezTo>
                <a:cubicBezTo>
                  <a:pt x="308097" y="269550"/>
                  <a:pt x="310116" y="271569"/>
                  <a:pt x="311149" y="272696"/>
                </a:cubicBezTo>
                <a:cubicBezTo>
                  <a:pt x="312182" y="273823"/>
                  <a:pt x="313590" y="275607"/>
                  <a:pt x="315374" y="278048"/>
                </a:cubicBezTo>
                <a:cubicBezTo>
                  <a:pt x="317159" y="280490"/>
                  <a:pt x="318379" y="282884"/>
                  <a:pt x="319037" y="285232"/>
                </a:cubicBezTo>
                <a:cubicBezTo>
                  <a:pt x="319694" y="287580"/>
                  <a:pt x="320023" y="290162"/>
                  <a:pt x="320023" y="292979"/>
                </a:cubicBezTo>
                <a:cubicBezTo>
                  <a:pt x="320023" y="300491"/>
                  <a:pt x="317393" y="306877"/>
                  <a:pt x="312135" y="312135"/>
                </a:cubicBezTo>
                <a:cubicBezTo>
                  <a:pt x="306876" y="317394"/>
                  <a:pt x="300491" y="320023"/>
                  <a:pt x="292979" y="320023"/>
                </a:cubicBezTo>
                <a:cubicBezTo>
                  <a:pt x="290161" y="320023"/>
                  <a:pt x="287579" y="319695"/>
                  <a:pt x="285231" y="319037"/>
                </a:cubicBezTo>
                <a:cubicBezTo>
                  <a:pt x="282884" y="318380"/>
                  <a:pt x="280490" y="317159"/>
                  <a:pt x="278048" y="315375"/>
                </a:cubicBezTo>
                <a:cubicBezTo>
                  <a:pt x="275606" y="313591"/>
                  <a:pt x="273822" y="312182"/>
                  <a:pt x="272695" y="311149"/>
                </a:cubicBezTo>
                <a:cubicBezTo>
                  <a:pt x="271569" y="310117"/>
                  <a:pt x="269550" y="308098"/>
                  <a:pt x="266639" y="305093"/>
                </a:cubicBezTo>
                <a:cubicBezTo>
                  <a:pt x="263728" y="302088"/>
                  <a:pt x="261990" y="300304"/>
                  <a:pt x="261427" y="299740"/>
                </a:cubicBezTo>
                <a:cubicBezTo>
                  <a:pt x="255229" y="305562"/>
                  <a:pt x="252130" y="312417"/>
                  <a:pt x="252130" y="320305"/>
                </a:cubicBezTo>
                <a:cubicBezTo>
                  <a:pt x="252130" y="327817"/>
                  <a:pt x="254760" y="334203"/>
                  <a:pt x="260018" y="339461"/>
                </a:cubicBezTo>
                <a:lnTo>
                  <a:pt x="318051" y="397775"/>
                </a:lnTo>
                <a:cubicBezTo>
                  <a:pt x="323121" y="402846"/>
                  <a:pt x="329507" y="405382"/>
                  <a:pt x="337207" y="405382"/>
                </a:cubicBezTo>
                <a:cubicBezTo>
                  <a:pt x="344719" y="405382"/>
                  <a:pt x="351105" y="402940"/>
                  <a:pt x="356363" y="398057"/>
                </a:cubicBezTo>
                <a:lnTo>
                  <a:pt x="397775" y="356927"/>
                </a:lnTo>
                <a:cubicBezTo>
                  <a:pt x="403033" y="351669"/>
                  <a:pt x="405662" y="345377"/>
                  <a:pt x="405662" y="338053"/>
                </a:cubicBezTo>
                <a:cubicBezTo>
                  <a:pt x="405662" y="330541"/>
                  <a:pt x="403033" y="324155"/>
                  <a:pt x="397775" y="318897"/>
                </a:cubicBezTo>
                <a:lnTo>
                  <a:pt x="339179" y="260301"/>
                </a:lnTo>
                <a:cubicBezTo>
                  <a:pt x="333921" y="255042"/>
                  <a:pt x="327535" y="252413"/>
                  <a:pt x="320023" y="252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Title 1"/>
          <p:cNvSpPr txBox="1">
            <a:spLocks/>
          </p:cNvSpPr>
          <p:nvPr/>
        </p:nvSpPr>
        <p:spPr bwMode="auto">
          <a:xfrm>
            <a:off x="859216" y="833238"/>
            <a:ext cx="542728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FORTALECIMENTO DE REDE SISTÊMICA</a:t>
            </a:r>
            <a:endParaRPr lang="en-US" sz="1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353887" y="1571999"/>
            <a:ext cx="8434514" cy="21005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 algn="just" defTabSz="914400">
              <a:lnSpc>
                <a:spcPct val="110000"/>
              </a:lnSpc>
              <a:defRPr/>
            </a:pPr>
            <a:r>
              <a:rPr lang="pt-BR" sz="1500" b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Articulação, capacitação, formação e fortalecimento da </a:t>
            </a:r>
            <a:r>
              <a:rPr lang="pt-BR" sz="1500" b="1" kern="0" dirty="0" smtClean="0">
                <a:solidFill>
                  <a:srgbClr val="FE9824"/>
                </a:solidFill>
                <a:latin typeface="Century Gothic" panose="020B0502020202020204" pitchFamily="34" charset="0"/>
              </a:rPr>
              <a:t>rede de interlocutores</a:t>
            </a:r>
            <a:r>
              <a:rPr lang="pt-BR" sz="1500" b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da  Indústria</a:t>
            </a:r>
            <a:r>
              <a:rPr lang="pt-BR" sz="1500" b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:</a:t>
            </a:r>
            <a:endParaRPr lang="pt-BR" sz="1500" b="1" kern="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lvl="0" indent="-285750" algn="just" defTabSz="914400">
              <a:lnSpc>
                <a:spcPct val="110000"/>
              </a:lnSpc>
              <a:defRPr/>
            </a:pPr>
            <a:endParaRPr lang="pt-BR" sz="1500" kern="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lvl="0" indent="-285750" algn="just" defTabSz="9144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Encontros estaduais: minisseminários padronizados replicados pelas Federações</a:t>
            </a:r>
          </a:p>
          <a:p>
            <a:pPr marL="285750" lvl="0" indent="-285750" algn="just" defTabSz="9144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Definir porta-vozes  para envio de “kit” com material informativo</a:t>
            </a:r>
          </a:p>
          <a:p>
            <a:pPr marL="285750" lvl="0" indent="-285750" algn="just" defTabSz="9144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Campanhas para esclarecer o público em geral  </a:t>
            </a:r>
            <a:r>
              <a:rPr lang="pt-BR" sz="1500" i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pt-BR" sz="1500" i="1" kern="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Ex</a:t>
            </a:r>
            <a:r>
              <a:rPr lang="pt-BR" sz="1500" i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: Portal RT)</a:t>
            </a:r>
            <a:endParaRPr lang="pt-BR" sz="1500" kern="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 defTabSz="9144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Monitorar e trocar decisões judiciais depois da entrada da Lei em vigor</a:t>
            </a:r>
            <a:endParaRPr lang="pt-BR" sz="15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2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FE9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0" y="4989"/>
            <a:ext cx="9909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COMO?</a:t>
            </a:r>
            <a:endParaRPr lang="pt-BR" sz="16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5" name="Conector reto 34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414"/>
          <p:cNvSpPr/>
          <p:nvPr/>
        </p:nvSpPr>
        <p:spPr>
          <a:xfrm>
            <a:off x="220889" y="696915"/>
            <a:ext cx="504180" cy="504594"/>
          </a:xfrm>
          <a:custGeom>
            <a:avLst/>
            <a:gdLst/>
            <a:ahLst/>
            <a:cxnLst/>
            <a:rect l="l" t="t" r="r" b="b"/>
            <a:pathLst>
              <a:path w="504825" h="504825">
                <a:moveTo>
                  <a:pt x="180295" y="0"/>
                </a:moveTo>
                <a:lnTo>
                  <a:pt x="297487" y="0"/>
                </a:lnTo>
                <a:cubicBezTo>
                  <a:pt x="304998" y="0"/>
                  <a:pt x="311384" y="2629"/>
                  <a:pt x="316642" y="7888"/>
                </a:cubicBezTo>
                <a:cubicBezTo>
                  <a:pt x="321901" y="13146"/>
                  <a:pt x="324530" y="19532"/>
                  <a:pt x="324530" y="27044"/>
                </a:cubicBezTo>
                <a:lnTo>
                  <a:pt x="324530" y="119445"/>
                </a:lnTo>
                <a:cubicBezTo>
                  <a:pt x="337301" y="111933"/>
                  <a:pt x="349321" y="108177"/>
                  <a:pt x="360590" y="108177"/>
                </a:cubicBezTo>
                <a:lnTo>
                  <a:pt x="477781" y="108177"/>
                </a:lnTo>
                <a:cubicBezTo>
                  <a:pt x="485293" y="108177"/>
                  <a:pt x="491678" y="110806"/>
                  <a:pt x="496937" y="116065"/>
                </a:cubicBezTo>
                <a:cubicBezTo>
                  <a:pt x="502196" y="121323"/>
                  <a:pt x="504825" y="127709"/>
                  <a:pt x="504825" y="135221"/>
                </a:cubicBezTo>
                <a:lnTo>
                  <a:pt x="504825" y="477781"/>
                </a:lnTo>
                <a:cubicBezTo>
                  <a:pt x="504825" y="485293"/>
                  <a:pt x="502196" y="491678"/>
                  <a:pt x="496937" y="496937"/>
                </a:cubicBezTo>
                <a:cubicBezTo>
                  <a:pt x="491678" y="502196"/>
                  <a:pt x="485293" y="504825"/>
                  <a:pt x="477781" y="504825"/>
                </a:cubicBezTo>
                <a:lnTo>
                  <a:pt x="207339" y="504825"/>
                </a:lnTo>
                <a:cubicBezTo>
                  <a:pt x="199826" y="504825"/>
                  <a:pt x="193441" y="502196"/>
                  <a:pt x="188183" y="496937"/>
                </a:cubicBezTo>
                <a:cubicBezTo>
                  <a:pt x="182924" y="491678"/>
                  <a:pt x="180295" y="485293"/>
                  <a:pt x="180295" y="477781"/>
                </a:cubicBezTo>
                <a:lnTo>
                  <a:pt x="180295" y="396648"/>
                </a:lnTo>
                <a:lnTo>
                  <a:pt x="27044" y="396648"/>
                </a:lnTo>
                <a:cubicBezTo>
                  <a:pt x="19532" y="396648"/>
                  <a:pt x="13146" y="394019"/>
                  <a:pt x="7888" y="388760"/>
                </a:cubicBezTo>
                <a:cubicBezTo>
                  <a:pt x="2629" y="383502"/>
                  <a:pt x="0" y="377116"/>
                  <a:pt x="0" y="369604"/>
                </a:cubicBezTo>
                <a:lnTo>
                  <a:pt x="0" y="180295"/>
                </a:lnTo>
                <a:cubicBezTo>
                  <a:pt x="0" y="172782"/>
                  <a:pt x="1878" y="164519"/>
                  <a:pt x="5635" y="155504"/>
                </a:cubicBezTo>
                <a:cubicBezTo>
                  <a:pt x="9390" y="146489"/>
                  <a:pt x="13897" y="139353"/>
                  <a:pt x="19156" y="134094"/>
                </a:cubicBezTo>
                <a:lnTo>
                  <a:pt x="134094" y="19156"/>
                </a:lnTo>
                <a:cubicBezTo>
                  <a:pt x="139353" y="13898"/>
                  <a:pt x="146489" y="9390"/>
                  <a:pt x="155504" y="5634"/>
                </a:cubicBezTo>
                <a:cubicBezTo>
                  <a:pt x="164519" y="1878"/>
                  <a:pt x="172782" y="0"/>
                  <a:pt x="180295" y="0"/>
                </a:cubicBezTo>
                <a:close/>
                <a:moveTo>
                  <a:pt x="180295" y="36059"/>
                </a:moveTo>
                <a:lnTo>
                  <a:pt x="180295" y="153250"/>
                </a:lnTo>
                <a:cubicBezTo>
                  <a:pt x="180295" y="160763"/>
                  <a:pt x="177665" y="167148"/>
                  <a:pt x="172407" y="172407"/>
                </a:cubicBezTo>
                <a:cubicBezTo>
                  <a:pt x="167148" y="177665"/>
                  <a:pt x="160763" y="180295"/>
                  <a:pt x="153251" y="180295"/>
                </a:cubicBezTo>
                <a:lnTo>
                  <a:pt x="36059" y="180295"/>
                </a:lnTo>
                <a:lnTo>
                  <a:pt x="36059" y="360589"/>
                </a:lnTo>
                <a:lnTo>
                  <a:pt x="180295" y="360589"/>
                </a:lnTo>
                <a:lnTo>
                  <a:pt x="180295" y="288471"/>
                </a:lnTo>
                <a:cubicBezTo>
                  <a:pt x="180295" y="280959"/>
                  <a:pt x="182173" y="272696"/>
                  <a:pt x="185929" y="263681"/>
                </a:cubicBezTo>
                <a:cubicBezTo>
                  <a:pt x="189685" y="254666"/>
                  <a:pt x="194192" y="247530"/>
                  <a:pt x="199451" y="242271"/>
                </a:cubicBezTo>
                <a:lnTo>
                  <a:pt x="288471" y="153250"/>
                </a:lnTo>
                <a:lnTo>
                  <a:pt x="288471" y="36059"/>
                </a:lnTo>
                <a:lnTo>
                  <a:pt x="180295" y="36059"/>
                </a:lnTo>
                <a:close/>
                <a:moveTo>
                  <a:pt x="360590" y="144236"/>
                </a:moveTo>
                <a:lnTo>
                  <a:pt x="360590" y="261427"/>
                </a:lnTo>
                <a:cubicBezTo>
                  <a:pt x="360590" y="268940"/>
                  <a:pt x="357960" y="275325"/>
                  <a:pt x="352702" y="280583"/>
                </a:cubicBezTo>
                <a:cubicBezTo>
                  <a:pt x="347443" y="285842"/>
                  <a:pt x="341057" y="288471"/>
                  <a:pt x="333545" y="288471"/>
                </a:cubicBezTo>
                <a:lnTo>
                  <a:pt x="216354" y="288471"/>
                </a:lnTo>
                <a:lnTo>
                  <a:pt x="216354" y="468766"/>
                </a:lnTo>
                <a:lnTo>
                  <a:pt x="468766" y="468766"/>
                </a:lnTo>
                <a:lnTo>
                  <a:pt x="468766" y="144236"/>
                </a:lnTo>
                <a:lnTo>
                  <a:pt x="360590" y="144236"/>
                </a:lnTo>
                <a:close/>
                <a:moveTo>
                  <a:pt x="324530" y="168181"/>
                </a:moveTo>
                <a:lnTo>
                  <a:pt x="240299" y="252412"/>
                </a:lnTo>
                <a:lnTo>
                  <a:pt x="324530" y="252412"/>
                </a:lnTo>
                <a:lnTo>
                  <a:pt x="324530" y="168181"/>
                </a:lnTo>
                <a:close/>
                <a:moveTo>
                  <a:pt x="144236" y="60004"/>
                </a:moveTo>
                <a:lnTo>
                  <a:pt x="60004" y="144236"/>
                </a:lnTo>
                <a:lnTo>
                  <a:pt x="144236" y="144236"/>
                </a:lnTo>
                <a:lnTo>
                  <a:pt x="144236" y="600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859216" y="833238"/>
            <a:ext cx="4124325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sz="1800" b="1" dirty="0" smtClean="0">
                <a:solidFill>
                  <a:prstClr val="white"/>
                </a:solidFill>
                <a:latin typeface="Century Gothic" panose="020B0502020202020204" pitchFamily="34" charset="0"/>
              </a:rPr>
              <a:t>PRODUÇÃO DE MATERIAIS</a:t>
            </a:r>
            <a:endParaRPr lang="en-US" sz="18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375858" y="1351121"/>
            <a:ext cx="839984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Elaboração de </a:t>
            </a:r>
            <a:r>
              <a:rPr lang="pt-BR" sz="1500" b="1" dirty="0" smtClean="0">
                <a:solidFill>
                  <a:srgbClr val="FE9824"/>
                </a:solidFill>
                <a:latin typeface="Century Gothic" panose="020B0502020202020204" pitchFamily="34" charset="0"/>
              </a:rPr>
              <a:t>materiais técnicos </a:t>
            </a:r>
            <a:r>
              <a:rPr lang="pt-BR" sz="1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que esclareçam as mudanças, que se transformarão em </a:t>
            </a:r>
            <a:r>
              <a:rPr lang="pt-BR" sz="1500" b="1" dirty="0" smtClean="0">
                <a:solidFill>
                  <a:srgbClr val="FE9824"/>
                </a:solidFill>
                <a:latin typeface="Century Gothic" panose="020B0502020202020204" pitchFamily="34" charset="0"/>
              </a:rPr>
              <a:t>materiais didáticos </a:t>
            </a:r>
            <a:r>
              <a:rPr lang="pt-BR" sz="1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 comunicação para propagação da informação</a:t>
            </a:r>
            <a:r>
              <a:rPr lang="pt-BR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</a:t>
            </a:r>
            <a:endParaRPr lang="pt-BR" sz="15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/>
            <a:endParaRPr lang="pt-BR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Publicação Modernização Trabalhista: Lei n. 13467/17 – Panorama anterior e posterior à aprovação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Infográficos com principais mudanças trazidas pela lei</a:t>
            </a:r>
            <a:endParaRPr lang="pt-BR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5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Artigos técnicos de relações do trabalho para estimular a abordagem de outros pontos de vistas acerca da lei</a:t>
            </a:r>
          </a:p>
          <a:p>
            <a:pPr marL="285750" lvl="0" indent="-285750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Campanha 15 avanços da reforma trabalhista para esclarecimentos sobre a lei</a:t>
            </a:r>
          </a:p>
          <a:p>
            <a:pPr marL="285750" lvl="0" indent="-285750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Perguntas e respostas para esclarecer dúvidas sobre a reforma trabalhista</a:t>
            </a:r>
          </a:p>
          <a:p>
            <a:pPr marL="285750" lvl="0" indent="-285750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Entrevista com </a:t>
            </a:r>
            <a:r>
              <a:rPr lang="pt-BR" sz="15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especialistas</a:t>
            </a:r>
          </a:p>
          <a:p>
            <a:pPr marL="285750" indent="-285750" defTabSz="9144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BR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Sensibilizar o público em geral com vídeos informativos sobre a evolução do mercado de trabalho e a exigência de uma legislação que acompanhasse essa mudança</a:t>
            </a:r>
          </a:p>
          <a:p>
            <a:pPr lvl="0" defTabSz="914400">
              <a:spcAft>
                <a:spcPts val="600"/>
              </a:spcAft>
              <a:defRPr/>
            </a:pPr>
            <a:endParaRPr lang="pt-BR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5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5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5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89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/>
          <p:nvPr/>
        </p:nvSpPr>
        <p:spPr bwMode="auto">
          <a:xfrm>
            <a:off x="3105414" y="2297908"/>
            <a:ext cx="5040313" cy="653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pt-BR" altLang="pt-BR" sz="28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TERCEIRIZA</a:t>
            </a:r>
            <a:r>
              <a:rPr lang="en-US" altLang="pt-BR" sz="28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ÇÃO</a:t>
            </a:r>
            <a:endParaRPr lang="pt-BR" altLang="pt-BR" sz="28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tângulo 17"/>
          <p:cNvSpPr/>
          <p:nvPr/>
        </p:nvSpPr>
        <p:spPr bwMode="auto">
          <a:xfrm>
            <a:off x="1389590" y="2870730"/>
            <a:ext cx="6641042" cy="539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28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MODERNIZAÇÃO TRABALHISTA</a:t>
            </a:r>
            <a:endParaRPr lang="pt-BR" altLang="pt-BR" sz="28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tângulo 18"/>
          <p:cNvSpPr/>
          <p:nvPr/>
        </p:nvSpPr>
        <p:spPr bwMode="auto">
          <a:xfrm>
            <a:off x="1807632" y="2399771"/>
            <a:ext cx="2159000" cy="2341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6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COMPETITIVIDADE</a:t>
            </a:r>
            <a:endParaRPr lang="pt-BR" altLang="pt-BR" sz="16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19"/>
          <p:cNvSpPr/>
          <p:nvPr/>
        </p:nvSpPr>
        <p:spPr bwMode="auto">
          <a:xfrm>
            <a:off x="1336674" y="1781970"/>
            <a:ext cx="3180292" cy="445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2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VONTADE COLETIVA</a:t>
            </a:r>
            <a:endParaRPr lang="pt-BR" altLang="pt-BR" sz="16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20"/>
          <p:cNvSpPr/>
          <p:nvPr/>
        </p:nvSpPr>
        <p:spPr bwMode="auto">
          <a:xfrm>
            <a:off x="4285456" y="1697303"/>
            <a:ext cx="1553104" cy="439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DESENVOLVIMENTO</a:t>
            </a:r>
            <a:endParaRPr lang="pt-BR" altLang="pt-BR" sz="1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/>
          <p:cNvSpPr/>
          <p:nvPr/>
        </p:nvSpPr>
        <p:spPr bwMode="auto">
          <a:xfrm>
            <a:off x="5822685" y="1781970"/>
            <a:ext cx="2160322" cy="234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6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ESPECIALIZAÇÃO</a:t>
            </a:r>
            <a:endParaRPr lang="pt-BR" altLang="pt-BR" sz="16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22"/>
          <p:cNvSpPr/>
          <p:nvPr/>
        </p:nvSpPr>
        <p:spPr bwMode="auto">
          <a:xfrm>
            <a:off x="3258873" y="2182813"/>
            <a:ext cx="1553104" cy="1891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PROTEÇÃO</a:t>
            </a:r>
            <a:endParaRPr lang="pt-BR" altLang="pt-BR" sz="1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tângulo 23"/>
          <p:cNvSpPr/>
          <p:nvPr/>
        </p:nvSpPr>
        <p:spPr bwMode="auto">
          <a:xfrm>
            <a:off x="4509028" y="2041262"/>
            <a:ext cx="3180292" cy="420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2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EMPREENDEDORISMO</a:t>
            </a:r>
            <a:endParaRPr lang="pt-BR" altLang="pt-BR" sz="16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ângulo 24"/>
          <p:cNvSpPr/>
          <p:nvPr/>
        </p:nvSpPr>
        <p:spPr bwMode="auto">
          <a:xfrm>
            <a:off x="2926820" y="1379803"/>
            <a:ext cx="3180292" cy="420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2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EMPREGOS</a:t>
            </a:r>
            <a:endParaRPr lang="pt-BR" altLang="pt-BR" sz="16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tângulo 25"/>
          <p:cNvSpPr/>
          <p:nvPr/>
        </p:nvSpPr>
        <p:spPr bwMode="auto">
          <a:xfrm>
            <a:off x="1450445" y="3368147"/>
            <a:ext cx="3180292" cy="452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2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PRODUTIVIDADE</a:t>
            </a:r>
            <a:endParaRPr lang="pt-BR" altLang="pt-BR" sz="16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tângulo 26"/>
          <p:cNvSpPr/>
          <p:nvPr/>
        </p:nvSpPr>
        <p:spPr bwMode="auto">
          <a:xfrm>
            <a:off x="5351727" y="3353595"/>
            <a:ext cx="2160322" cy="432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6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ESPECIALIZAÇÃO</a:t>
            </a:r>
            <a:endParaRPr lang="pt-BR" altLang="pt-BR" sz="16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tângulo 29"/>
          <p:cNvSpPr/>
          <p:nvPr/>
        </p:nvSpPr>
        <p:spPr bwMode="auto">
          <a:xfrm>
            <a:off x="2981060" y="3803386"/>
            <a:ext cx="4160573" cy="445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2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DESBUROCRATIZAÇÃO</a:t>
            </a:r>
            <a:endParaRPr lang="pt-BR" altLang="pt-BR" sz="2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tângulo 30"/>
          <p:cNvSpPr/>
          <p:nvPr/>
        </p:nvSpPr>
        <p:spPr bwMode="auto">
          <a:xfrm>
            <a:off x="2327539" y="3930386"/>
            <a:ext cx="972343" cy="168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INOVAÇÃO</a:t>
            </a:r>
            <a:endParaRPr lang="pt-BR" altLang="pt-BR" sz="1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tângulo 31"/>
          <p:cNvSpPr/>
          <p:nvPr/>
        </p:nvSpPr>
        <p:spPr bwMode="auto">
          <a:xfrm>
            <a:off x="2424112" y="2709334"/>
            <a:ext cx="1553104" cy="251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EFICIÊNCIA</a:t>
            </a:r>
            <a:endParaRPr lang="pt-BR" altLang="pt-BR" sz="1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 bwMode="auto">
          <a:xfrm>
            <a:off x="1732226" y="2156355"/>
            <a:ext cx="1553104" cy="251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TÉCNICA</a:t>
            </a:r>
            <a:endParaRPr lang="pt-BR" altLang="pt-BR" sz="1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tângulo 33"/>
          <p:cNvSpPr/>
          <p:nvPr/>
        </p:nvSpPr>
        <p:spPr bwMode="auto">
          <a:xfrm>
            <a:off x="4285455" y="3448844"/>
            <a:ext cx="1066271" cy="2579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pt-BR" sz="10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TECNOLOGIA</a:t>
            </a:r>
            <a:endParaRPr lang="pt-BR" altLang="pt-BR" sz="1000" b="1" dirty="0">
              <a:solidFill>
                <a:srgbClr val="FFFFF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23"/>
          <p:cNvSpPr/>
          <p:nvPr/>
        </p:nvSpPr>
        <p:spPr>
          <a:xfrm>
            <a:off x="1794326" y="1297676"/>
            <a:ext cx="6048528" cy="3074669"/>
          </a:xfrm>
          <a:prstGeom prst="ellipse">
            <a:avLst/>
          </a:prstGeom>
          <a:solidFill>
            <a:schemeClr val="bg1">
              <a:lumMod val="85000"/>
              <a:alpha val="27000"/>
            </a:schemeClr>
          </a:solidFill>
          <a:ln>
            <a:noFill/>
          </a:ln>
          <a:effectLst>
            <a:softEdge rad="533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pt-BR" altLang="pt-BR" sz="14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54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9207" y="-1059"/>
            <a:ext cx="9638822" cy="5783293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4903694" y="0"/>
            <a:ext cx="4240306" cy="5714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reto 13"/>
          <p:cNvCxnSpPr/>
          <p:nvPr/>
        </p:nvCxnSpPr>
        <p:spPr>
          <a:xfrm>
            <a:off x="5019368" y="2986963"/>
            <a:ext cx="4136669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4921016" y="2550339"/>
            <a:ext cx="4764101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REDE SINDICAL DA INDÚSTRIA</a:t>
            </a:r>
            <a:endParaRPr lang="pt-BR" sz="1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19" y="4968071"/>
            <a:ext cx="1174345" cy="51727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949151" y="3031173"/>
            <a:ext cx="420688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Camilla Cavalcanti</a:t>
            </a:r>
          </a:p>
          <a:p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Gerente-Executiva de </a:t>
            </a:r>
            <a:endParaRPr lang="pt-BR" sz="12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pt-BR" sz="12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Desenvolvimento Associativo da </a:t>
            </a:r>
            <a:r>
              <a:rPr lang="pt-BR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CNI</a:t>
            </a:r>
          </a:p>
        </p:txBody>
      </p:sp>
    </p:spTree>
    <p:extLst>
      <p:ext uri="{BB962C8B-B14F-4D97-AF65-F5344CB8AC3E}">
        <p14:creationId xmlns:p14="http://schemas.microsoft.com/office/powerpoint/2010/main" val="175095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/>
          <p:cNvSpPr/>
          <p:nvPr/>
        </p:nvSpPr>
        <p:spPr>
          <a:xfrm>
            <a:off x="629862" y="3075658"/>
            <a:ext cx="7901689" cy="1338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  <a:defRPr/>
            </a:pPr>
            <a:r>
              <a:rPr 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Estimular o </a:t>
            </a:r>
            <a:r>
              <a:rPr lang="pt-BR" sz="1600" b="1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relacionamento</a:t>
            </a:r>
            <a:r>
              <a:rPr 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 dos sindicatos entre si e com suas federações e a CNI, observando a estrutura hierárquica do Sistema Indústria, por meio de da criação e manutenção de </a:t>
            </a:r>
            <a:r>
              <a:rPr lang="pt-BR" sz="1600" b="1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canais</a:t>
            </a:r>
            <a:r>
              <a:rPr 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 para troca de informações, realização de consultas e mobilização sobre assuntos de interesse da indústria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0" name="Conector reto 29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1962843" y="865042"/>
            <a:ext cx="5235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REDE SINDICAL DA INDÚSTRIA</a:t>
            </a:r>
            <a:endParaRPr lang="pt-BR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248675" y="1881830"/>
            <a:ext cx="589500" cy="589500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2579429" y="2604217"/>
            <a:ext cx="3985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OBJETIVO</a:t>
            </a:r>
            <a:endParaRPr lang="pt-BR" sz="16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7" name="Conector reto 26"/>
          <p:cNvCxnSpPr/>
          <p:nvPr/>
        </p:nvCxnSpPr>
        <p:spPr>
          <a:xfrm>
            <a:off x="2036377" y="1361922"/>
            <a:ext cx="5088664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46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0" name="Conector reto 29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1962843" y="865042"/>
            <a:ext cx="5235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REDE SINDICAL DA INDÚSTRIA</a:t>
            </a:r>
            <a:endParaRPr lang="pt-BR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7" name="Conector reto 26"/>
          <p:cNvCxnSpPr/>
          <p:nvPr/>
        </p:nvCxnSpPr>
        <p:spPr>
          <a:xfrm>
            <a:off x="2036377" y="1361922"/>
            <a:ext cx="5088664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o 10"/>
          <p:cNvGrpSpPr/>
          <p:nvPr/>
        </p:nvGrpSpPr>
        <p:grpSpPr>
          <a:xfrm>
            <a:off x="3404983" y="2351315"/>
            <a:ext cx="2334035" cy="1985554"/>
            <a:chOff x="3404983" y="2438400"/>
            <a:chExt cx="2334035" cy="1985554"/>
          </a:xfrm>
        </p:grpSpPr>
        <p:sp>
          <p:nvSpPr>
            <p:cNvPr id="23" name="CaixaDeTexto 22"/>
            <p:cNvSpPr txBox="1"/>
            <p:nvPr/>
          </p:nvSpPr>
          <p:spPr>
            <a:xfrm>
              <a:off x="3536429" y="2572120"/>
              <a:ext cx="219483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sz="8800" b="1" spc="3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751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3641814" y="3849393"/>
              <a:ext cx="19094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sz="1600" b="1" spc="3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INTEGRANTES</a:t>
              </a:r>
              <a:endParaRPr lang="pt-BR" sz="1600" b="1" spc="3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" name="Retângulo 2"/>
            <p:cNvSpPr/>
            <p:nvPr/>
          </p:nvSpPr>
          <p:spPr>
            <a:xfrm>
              <a:off x="3404983" y="2438400"/>
              <a:ext cx="2334035" cy="1985554"/>
            </a:xfrm>
            <a:prstGeom prst="rect">
              <a:avLst/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718389" y="2351315"/>
            <a:ext cx="2334035" cy="1985554"/>
            <a:chOff x="718389" y="2438400"/>
            <a:chExt cx="2334035" cy="1985554"/>
          </a:xfrm>
        </p:grpSpPr>
        <p:sp>
          <p:nvSpPr>
            <p:cNvPr id="16" name="CaixaDeTexto 15"/>
            <p:cNvSpPr txBox="1"/>
            <p:nvPr/>
          </p:nvSpPr>
          <p:spPr>
            <a:xfrm>
              <a:off x="1072986" y="2572120"/>
              <a:ext cx="1524776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sz="8800" b="1" spc="3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15</a:t>
              </a:r>
              <a:endParaRPr lang="pt-BR" sz="8800" b="1" spc="3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" name="CaixaDeTexto 21"/>
            <p:cNvSpPr txBox="1"/>
            <p:nvPr/>
          </p:nvSpPr>
          <p:spPr>
            <a:xfrm>
              <a:off x="1204431" y="3849393"/>
              <a:ext cx="12618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sz="1600" b="1" spc="3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SETORES</a:t>
              </a:r>
              <a:endParaRPr lang="pt-BR" sz="1600" b="1" spc="3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718389" y="2438400"/>
              <a:ext cx="2334035" cy="1985554"/>
            </a:xfrm>
            <a:prstGeom prst="rect">
              <a:avLst/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6091577" y="2351315"/>
            <a:ext cx="2334035" cy="1985554"/>
            <a:chOff x="6091577" y="2438400"/>
            <a:chExt cx="2334035" cy="1985554"/>
          </a:xfrm>
        </p:grpSpPr>
        <p:sp>
          <p:nvSpPr>
            <p:cNvPr id="32" name="CaixaDeTexto 31"/>
            <p:cNvSpPr txBox="1"/>
            <p:nvPr/>
          </p:nvSpPr>
          <p:spPr>
            <a:xfrm>
              <a:off x="6325485" y="2591409"/>
              <a:ext cx="18662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pt-BR" sz="1600" b="1" spc="3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PARTICIPAM:</a:t>
              </a:r>
              <a:endParaRPr lang="pt-BR" sz="1600" b="1" spc="3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6091577" y="2438400"/>
              <a:ext cx="2334035" cy="1985554"/>
            </a:xfrm>
            <a:prstGeom prst="rect">
              <a:avLst/>
            </a:prstGeom>
            <a:no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6270420" y="3029845"/>
              <a:ext cx="2002471" cy="1285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1800" b="1" spc="3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SINDICATOS</a:t>
              </a:r>
            </a:p>
            <a:p>
              <a:pPr>
                <a:lnSpc>
                  <a:spcPct val="150000"/>
                </a:lnSpc>
              </a:pPr>
              <a:r>
                <a:rPr lang="pt-BR" sz="1800" b="1" spc="3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FEDERAÇÕES</a:t>
              </a:r>
            </a:p>
            <a:p>
              <a:pPr>
                <a:lnSpc>
                  <a:spcPct val="150000"/>
                </a:lnSpc>
              </a:pPr>
              <a:r>
                <a:rPr lang="pt-BR" sz="1800" b="1" spc="3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CNI</a:t>
              </a:r>
              <a:endParaRPr lang="pt-BR" sz="1800" b="1" spc="3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6" name="Conector reto 35"/>
            <p:cNvCxnSpPr/>
            <p:nvPr/>
          </p:nvCxnSpPr>
          <p:spPr>
            <a:xfrm flipV="1">
              <a:off x="6457404" y="2919012"/>
              <a:ext cx="1628502" cy="2012"/>
            </a:xfrm>
            <a:prstGeom prst="line">
              <a:avLst/>
            </a:prstGeom>
            <a:ln w="158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aixaDeTexto 20"/>
          <p:cNvSpPr txBox="1"/>
          <p:nvPr/>
        </p:nvSpPr>
        <p:spPr>
          <a:xfrm>
            <a:off x="2579431" y="1420890"/>
            <a:ext cx="3985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PARTICIPANTES</a:t>
            </a:r>
            <a:endParaRPr lang="pt-BR" sz="16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0" name="Conector reto 29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1962843" y="865042"/>
            <a:ext cx="5235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REDE SINDICAL DA INDÚSTRIA</a:t>
            </a:r>
            <a:endParaRPr lang="pt-BR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7" name="Conector reto 26"/>
          <p:cNvCxnSpPr/>
          <p:nvPr/>
        </p:nvCxnSpPr>
        <p:spPr>
          <a:xfrm>
            <a:off x="2036377" y="1361922"/>
            <a:ext cx="5088664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17"/>
          <p:cNvSpPr txBox="1">
            <a:spLocks noChangeArrowheads="1"/>
          </p:cNvSpPr>
          <p:nvPr/>
        </p:nvSpPr>
        <p:spPr bwMode="auto">
          <a:xfrm>
            <a:off x="1055688" y="2871085"/>
            <a:ext cx="2160587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043" tIns="40522" rIns="81043" bIns="40522">
            <a:spAutoFit/>
          </a:bodyPr>
          <a:lstStyle/>
          <a:p>
            <a:pPr algn="ctr" eaLnBrk="1" hangingPunct="1">
              <a:spcAft>
                <a:spcPts val="1063"/>
              </a:spcAft>
              <a:buClr>
                <a:srgbClr val="0070C0"/>
              </a:buClr>
              <a:defRPr/>
            </a:pPr>
            <a:r>
              <a:rPr lang="pt-BR" alt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Intercâmbio de Lideranças Setoriais</a:t>
            </a:r>
          </a:p>
        </p:txBody>
      </p:sp>
      <p:sp>
        <p:nvSpPr>
          <p:cNvPr id="24" name="CaixaDeTexto 17"/>
          <p:cNvSpPr txBox="1">
            <a:spLocks noChangeArrowheads="1"/>
          </p:cNvSpPr>
          <p:nvPr/>
        </p:nvSpPr>
        <p:spPr bwMode="auto">
          <a:xfrm>
            <a:off x="984250" y="4540948"/>
            <a:ext cx="22320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043" tIns="40522" rIns="81043" bIns="40522">
            <a:spAutoFit/>
          </a:bodyPr>
          <a:lstStyle/>
          <a:p>
            <a:pPr algn="ctr" eaLnBrk="1" hangingPunct="1">
              <a:spcAft>
                <a:spcPts val="1063"/>
              </a:spcAft>
              <a:buClr>
                <a:srgbClr val="0070C0"/>
              </a:buClr>
              <a:defRPr/>
            </a:pPr>
            <a:r>
              <a:rPr lang="pt-BR" alt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Grupos setoriais de Whatsapp e E-mails</a:t>
            </a:r>
          </a:p>
        </p:txBody>
      </p:sp>
      <p:sp>
        <p:nvSpPr>
          <p:cNvPr id="26" name="CaixaDeTexto 17"/>
          <p:cNvSpPr txBox="1">
            <a:spLocks noChangeArrowheads="1"/>
          </p:cNvSpPr>
          <p:nvPr/>
        </p:nvSpPr>
        <p:spPr bwMode="auto">
          <a:xfrm>
            <a:off x="3565525" y="2871085"/>
            <a:ext cx="19431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043" tIns="40522" rIns="81043" bIns="40522">
            <a:spAutoFit/>
          </a:bodyPr>
          <a:lstStyle/>
          <a:p>
            <a:pPr algn="ctr" eaLnBrk="1" hangingPunct="1">
              <a:spcAft>
                <a:spcPts val="1063"/>
              </a:spcAft>
              <a:buClr>
                <a:srgbClr val="0070C0"/>
              </a:buClr>
              <a:defRPr/>
            </a:pPr>
            <a:r>
              <a:rPr lang="pt-BR" alt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Aplicativo da Rede Sindical</a:t>
            </a:r>
          </a:p>
        </p:txBody>
      </p:sp>
      <p:sp>
        <p:nvSpPr>
          <p:cNvPr id="31" name="CaixaDeTexto 17"/>
          <p:cNvSpPr txBox="1">
            <a:spLocks noChangeArrowheads="1"/>
          </p:cNvSpPr>
          <p:nvPr/>
        </p:nvSpPr>
        <p:spPr bwMode="auto">
          <a:xfrm>
            <a:off x="3492500" y="4663186"/>
            <a:ext cx="2089150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043" tIns="40522" rIns="81043" bIns="40522">
            <a:spAutoFit/>
          </a:bodyPr>
          <a:lstStyle/>
          <a:p>
            <a:pPr algn="ctr" eaLnBrk="1" hangingPunct="1">
              <a:spcAft>
                <a:spcPts val="1063"/>
              </a:spcAft>
              <a:buClr>
                <a:srgbClr val="0070C0"/>
              </a:buClr>
              <a:defRPr/>
            </a:pPr>
            <a:r>
              <a:rPr lang="pt-BR" alt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Bate-papo Sindical</a:t>
            </a:r>
          </a:p>
        </p:txBody>
      </p:sp>
      <p:sp>
        <p:nvSpPr>
          <p:cNvPr id="35" name="CaixaDeTexto 17"/>
          <p:cNvSpPr txBox="1">
            <a:spLocks noChangeArrowheads="1"/>
          </p:cNvSpPr>
          <p:nvPr/>
        </p:nvSpPr>
        <p:spPr bwMode="auto">
          <a:xfrm>
            <a:off x="5592763" y="4540948"/>
            <a:ext cx="2735262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043" tIns="40522" rIns="81043" bIns="40522">
            <a:spAutoFit/>
          </a:bodyPr>
          <a:lstStyle/>
          <a:p>
            <a:pPr algn="ctr" eaLnBrk="1" hangingPunct="1">
              <a:spcAft>
                <a:spcPts val="1063"/>
              </a:spcAft>
              <a:buClr>
                <a:srgbClr val="0070C0"/>
              </a:buClr>
              <a:defRPr/>
            </a:pPr>
            <a:r>
              <a:rPr lang="pt-BR" alt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Diálogos da Rede Sindical da Indústria</a:t>
            </a:r>
          </a:p>
        </p:txBody>
      </p:sp>
      <p:sp>
        <p:nvSpPr>
          <p:cNvPr id="37" name="CaixaDeTexto 17"/>
          <p:cNvSpPr txBox="1">
            <a:spLocks noChangeArrowheads="1"/>
          </p:cNvSpPr>
          <p:nvPr/>
        </p:nvSpPr>
        <p:spPr bwMode="auto">
          <a:xfrm>
            <a:off x="5748795" y="2873219"/>
            <a:ext cx="251936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043" tIns="40522" rIns="81043" bIns="40522">
            <a:spAutoFit/>
          </a:bodyPr>
          <a:lstStyle/>
          <a:p>
            <a:pPr algn="ctr" eaLnBrk="1" hangingPunct="1">
              <a:spcAft>
                <a:spcPts val="1063"/>
              </a:spcAft>
              <a:buClr>
                <a:srgbClr val="0070C0"/>
              </a:buClr>
              <a:defRPr/>
            </a:pPr>
            <a:r>
              <a:rPr lang="pt-BR" altLang="pt-BR" sz="16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Catálogo Online de Boas Práticas Sindicais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931" y="2277003"/>
            <a:ext cx="532661" cy="53266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21" y="2251947"/>
            <a:ext cx="582771" cy="582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560" y="3934943"/>
            <a:ext cx="580032" cy="58003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861" y="3934943"/>
            <a:ext cx="681689" cy="68168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872" y="3959931"/>
            <a:ext cx="555044" cy="55504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479" y="2310362"/>
            <a:ext cx="597457" cy="597457"/>
          </a:xfrm>
          <a:prstGeom prst="rect">
            <a:avLst/>
          </a:prstGeom>
        </p:spPr>
      </p:pic>
      <p:sp>
        <p:nvSpPr>
          <p:cNvPr id="38" name="CaixaDeTexto 37"/>
          <p:cNvSpPr txBox="1"/>
          <p:nvPr/>
        </p:nvSpPr>
        <p:spPr>
          <a:xfrm>
            <a:off x="2579431" y="1420890"/>
            <a:ext cx="3985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AÇÕES E FERRAMENTAS</a:t>
            </a:r>
            <a:endParaRPr lang="pt-BR" sz="16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941061" y="2045052"/>
            <a:ext cx="2334035" cy="152922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3389723" y="2045052"/>
            <a:ext cx="2334035" cy="152922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5838385" y="2036635"/>
            <a:ext cx="2334035" cy="152922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941061" y="3685317"/>
            <a:ext cx="2334035" cy="152922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/>
          <p:cNvSpPr/>
          <p:nvPr/>
        </p:nvSpPr>
        <p:spPr>
          <a:xfrm>
            <a:off x="3389723" y="3685317"/>
            <a:ext cx="2334035" cy="152922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/>
          <p:cNvSpPr/>
          <p:nvPr/>
        </p:nvSpPr>
        <p:spPr>
          <a:xfrm>
            <a:off x="5838385" y="3676900"/>
            <a:ext cx="2334035" cy="152922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20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6" grpId="0"/>
      <p:bldP spid="31" grpId="0"/>
      <p:bldP spid="35" grpId="0"/>
      <p:bldP spid="37" grpId="0"/>
      <p:bldP spid="22" grpId="0" animBg="1"/>
      <p:bldP spid="23" grpId="0" animBg="1"/>
      <p:bldP spid="25" grpId="0" animBg="1"/>
      <p:bldP spid="29" grpId="0" animBg="1"/>
      <p:bldP spid="32" grpId="0" animBg="1"/>
      <p:bldP spid="3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5019676"/>
            <a:ext cx="1134239" cy="499605"/>
          </a:xfrm>
          <a:prstGeom prst="rect">
            <a:avLst/>
          </a:prstGeom>
        </p:spPr>
      </p:pic>
      <p:sp>
        <p:nvSpPr>
          <p:cNvPr id="28" name="Retângulo 27"/>
          <p:cNvSpPr/>
          <p:nvPr/>
        </p:nvSpPr>
        <p:spPr>
          <a:xfrm>
            <a:off x="0" y="0"/>
            <a:ext cx="9144000" cy="3714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0" name="Conector reto 29"/>
          <p:cNvCxnSpPr/>
          <p:nvPr/>
        </p:nvCxnSpPr>
        <p:spPr>
          <a:xfrm>
            <a:off x="-161925" y="371475"/>
            <a:ext cx="94107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1962843" y="865042"/>
            <a:ext cx="5235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REDE SINDICAL DA INDÚSTRIA</a:t>
            </a:r>
            <a:endParaRPr lang="pt-BR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7" name="Conector reto 26"/>
          <p:cNvCxnSpPr/>
          <p:nvPr/>
        </p:nvCxnSpPr>
        <p:spPr>
          <a:xfrm>
            <a:off x="2036377" y="1361922"/>
            <a:ext cx="5088664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843135" y="3027228"/>
            <a:ext cx="75763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www.portaldaindustria.com.br/pda</a:t>
            </a:r>
            <a:endParaRPr lang="pt-BR" sz="3600" b="1" spc="30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579431" y="1420890"/>
            <a:ext cx="3985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INSCRIÇÃO</a:t>
            </a:r>
            <a:endParaRPr lang="pt-BR" sz="16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Conector reto 14"/>
          <p:cNvCxnSpPr/>
          <p:nvPr/>
        </p:nvCxnSpPr>
        <p:spPr>
          <a:xfrm>
            <a:off x="771275" y="3576787"/>
            <a:ext cx="7618864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92" y="3474622"/>
            <a:ext cx="493566" cy="4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thmb.tqn.com/gefjUQuCGZxEAKhKR4NZVTKawyM=/2122x1415/filters:no_upscale():fill(FFCC00,1)/about/question-marks-on-blackboard-tuomas-kujansuu-e-plus-getty-images-56a6fa3c3df78cf772913c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377" y="-443316"/>
            <a:ext cx="9900108" cy="660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5191586" y="0"/>
            <a:ext cx="3952413" cy="5714999"/>
          </a:xfrm>
          <a:prstGeom prst="rect">
            <a:avLst/>
          </a:prstGeom>
          <a:solidFill>
            <a:srgbClr val="289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5314130" y="2550339"/>
            <a:ext cx="4222984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RODADA DE PERGUNTAS</a:t>
            </a:r>
            <a:endParaRPr lang="pt-BR" sz="1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19" y="4968071"/>
            <a:ext cx="1174345" cy="517271"/>
          </a:xfrm>
          <a:prstGeom prst="rect">
            <a:avLst/>
          </a:prstGeom>
        </p:spPr>
      </p:pic>
      <p:cxnSp>
        <p:nvCxnSpPr>
          <p:cNvPr id="15" name="Conector reto 14"/>
          <p:cNvCxnSpPr/>
          <p:nvPr/>
        </p:nvCxnSpPr>
        <p:spPr>
          <a:xfrm>
            <a:off x="5392271" y="3004893"/>
            <a:ext cx="450783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19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2"/>
          <a:stretch/>
        </p:blipFill>
        <p:spPr>
          <a:xfrm flipH="1">
            <a:off x="-71719" y="3450236"/>
            <a:ext cx="4746625" cy="2264764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 flipH="1">
            <a:off x="4338638" y="0"/>
            <a:ext cx="4805362" cy="5715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CaixaDeTexto 2"/>
          <p:cNvSpPr txBox="1"/>
          <p:nvPr/>
        </p:nvSpPr>
        <p:spPr>
          <a:xfrm>
            <a:off x="4603190" y="470461"/>
            <a:ext cx="4105275" cy="3867487"/>
          </a:xfrm>
          <a:prstGeom prst="rect">
            <a:avLst/>
          </a:prstGeom>
          <a:noFill/>
        </p:spPr>
        <p:txBody>
          <a:bodyPr lIns="81043" tIns="40522" rIns="81043" bIns="40522">
            <a:spAutoFit/>
          </a:bodyPr>
          <a:lstStyle>
            <a:defPPr>
              <a:defRPr lang="pt-B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388938" indent="6826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777875" indent="13652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168400" indent="203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557338" indent="27146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pt-B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2º DIÁLOGO DA REDE SINDICAL</a:t>
            </a:r>
          </a:p>
          <a:p>
            <a:pPr>
              <a:spcAft>
                <a:spcPts val="600"/>
              </a:spcAft>
              <a:defRPr/>
            </a:pPr>
            <a:endParaRPr 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Confederação Nacional da Indústria – CNI</a:t>
            </a:r>
          </a:p>
          <a:p>
            <a:pPr>
              <a:spcAft>
                <a:spcPts val="600"/>
              </a:spcAft>
              <a:defRPr/>
            </a:pPr>
            <a:endParaRPr lang="pt-B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Diretoria 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de Desenvolvimento Industrial </a:t>
            </a:r>
            <a:r>
              <a:rPr lang="pt-B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– DDI</a:t>
            </a:r>
          </a:p>
          <a:p>
            <a:pPr>
              <a:spcAft>
                <a:spcPts val="600"/>
              </a:spcAft>
              <a:defRPr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Carlos Eduardo </a:t>
            </a:r>
            <a:r>
              <a:rPr lang="pt-B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Abijaodi</a:t>
            </a:r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pt-BR" sz="12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Gerência Executiva de Desenvolvimento Associativo</a:t>
            </a:r>
          </a:p>
          <a:p>
            <a:pPr>
              <a:spcAft>
                <a:spcPts val="600"/>
              </a:spcAft>
              <a:defRPr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Camilla Cavalcanti</a:t>
            </a:r>
          </a:p>
          <a:p>
            <a:pPr>
              <a:spcAft>
                <a:spcPts val="600"/>
              </a:spcAft>
              <a:defRPr/>
            </a:pPr>
            <a:r>
              <a:rPr lang="pt-BR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Gerente-Executiva</a:t>
            </a:r>
          </a:p>
          <a:p>
            <a:pPr>
              <a:spcAft>
                <a:spcPts val="600"/>
              </a:spcAft>
              <a:defRPr/>
            </a:pPr>
            <a:endParaRPr lang="pt-B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Cássia Cajueiro</a:t>
            </a:r>
          </a:p>
          <a:p>
            <a:pPr>
              <a:spcAft>
                <a:spcPts val="600"/>
              </a:spcAft>
              <a:defRPr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Rubens Porto</a:t>
            </a:r>
          </a:p>
          <a:p>
            <a:pPr>
              <a:spcAft>
                <a:spcPts val="600"/>
              </a:spcAft>
              <a:defRPr/>
            </a:pPr>
            <a:r>
              <a:rPr lang="pt-B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Victor Cavalcante</a:t>
            </a:r>
          </a:p>
          <a:p>
            <a:pPr>
              <a:spcAft>
                <a:spcPts val="600"/>
              </a:spcAft>
              <a:defRPr/>
            </a:pPr>
            <a:r>
              <a:rPr lang="pt-BR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Equipe </a:t>
            </a:r>
            <a:r>
              <a:rPr lang="pt-BR" sz="1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do </a:t>
            </a:r>
            <a:r>
              <a:rPr lang="pt-BR" sz="1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projeto</a:t>
            </a:r>
            <a:endParaRPr lang="pt-BR" sz="1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6" name="Imagem 24"/>
          <p:cNvPicPr>
            <a:picLocks noChangeAspect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3" y="4975225"/>
            <a:ext cx="1157287" cy="5095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-2372861" y="149044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MUITO </a:t>
            </a:r>
            <a:r>
              <a:rPr lang="pt-B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OBRIGADA!</a:t>
            </a:r>
            <a:endParaRPr lang="pt-BR" sz="28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1807863" y="1964024"/>
            <a:ext cx="1937352" cy="0"/>
          </a:xfrm>
          <a:prstGeom prst="line">
            <a:avLst/>
          </a:prstGeom>
          <a:ln w="22225">
            <a:solidFill>
              <a:srgbClr val="0652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90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1314</TotalTime>
  <Words>3301</Words>
  <Application>Microsoft Office PowerPoint</Application>
  <PresentationFormat>Apresentação na tela (16:10)</PresentationFormat>
  <Paragraphs>404</Paragraphs>
  <Slides>48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57" baseType="lpstr">
      <vt:lpstr>Aharoni</vt:lpstr>
      <vt:lpstr>Arial</vt:lpstr>
      <vt:lpstr>Calibri</vt:lpstr>
      <vt:lpstr>Calibri Light</vt:lpstr>
      <vt:lpstr>Century Gothic</vt:lpstr>
      <vt:lpstr>Helvetica</vt:lpstr>
      <vt:lpstr>Tahoma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CNI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 Santana Dantas Cavalcante</dc:creator>
  <cp:lastModifiedBy>Hely</cp:lastModifiedBy>
  <cp:revision>113</cp:revision>
  <cp:lastPrinted>2017-08-21T14:08:13Z</cp:lastPrinted>
  <dcterms:created xsi:type="dcterms:W3CDTF">2017-08-16T12:39:59Z</dcterms:created>
  <dcterms:modified xsi:type="dcterms:W3CDTF">2017-11-14T17:34:54Z</dcterms:modified>
</cp:coreProperties>
</file>